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media1.mov" ContentType="video/unknown"/>
  <Override PartName="/ppt/media/media2.mov" ContentType="video/unknown"/>
  <Override PartName="/ppt/media/media3.mov" ContentType="video/unknown"/>
  <Override PartName="/ppt/media/media4.mov" ContentType="video/unknown"/>
  <Override PartName="/ppt/media/media5.mov" ContentType="video/unknown"/>
  <Override PartName="/ppt/media/media6.mov" ContentType="video/unknown"/>
  <Override PartName="/ppt/media/media7.mov" ContentType="video/unknown"/>
  <Override PartName="/ppt/media/media8.mov" ContentType="video/unknown"/>
  <Override PartName="/ppt/media/media9.mov" ContentType="video/unknown"/>
  <Override PartName="/ppt/media/media10.mov" ContentType="video/unknown"/>
  <Override PartName="/ppt/media/media11.mov" ContentType="video/unknown"/>
  <Override PartName="/ppt/media/media12.mov" ContentType="video/unknown"/>
  <Override PartName="/ppt/media/media13.mov" ContentType="video/unknown"/>
  <Override PartName="/ppt/media/media14.mov" ContentType="video/unknown"/>
  <Override PartName="/ppt/media/media15.mov" ContentType="video/unknown"/>
  <Override PartName="/ppt/media/media16.mov" ContentType="video/unknown"/>
  <Override PartName="/ppt/media/media17.mov" ContentType="video/unknown"/>
  <Override PartName="/ppt/media/media18.mov" ContentType="video/unknown"/>
  <Override PartName="/ppt/media/media19.mov" ContentType="video/unknown"/>
  <Override PartName="/ppt/media/media20.mov" ContentType="video/unknown"/>
  <Override PartName="/ppt/media/media21.mov" ContentType="video/unknown"/>
  <Override PartName="/ppt/media/media22.mov" ContentType="video/unknown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7" name="Shape 10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 Title"/>
          <p:cNvSpPr txBox="1"/>
          <p:nvPr>
            <p:ph type="body" sz="quarter" idx="21" hasCustomPrompt="1"/>
          </p:nvPr>
        </p:nvSpPr>
        <p:spPr>
          <a:xfrm>
            <a:off x="2628569" y="6979918"/>
            <a:ext cx="13935363" cy="15281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Sub Title</a:t>
            </a:r>
          </a:p>
        </p:txBody>
      </p:sp>
      <p:sp>
        <p:nvSpPr>
          <p:cNvPr id="16" name="Presentation Title"/>
          <p:cNvSpPr txBox="1"/>
          <p:nvPr>
            <p:ph type="body" sz="quarter" idx="22" hasCustomPrompt="1"/>
          </p:nvPr>
        </p:nvSpPr>
        <p:spPr>
          <a:xfrm>
            <a:off x="2590131" y="5904456"/>
            <a:ext cx="17522162" cy="152814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sz="9000">
                <a:solidFill>
                  <a:srgbClr val="FFFFFF"/>
                </a:solidFill>
                <a:latin typeface="+mj-lt"/>
                <a:ea typeface="+mj-ea"/>
                <a:cs typeface="+mj-cs"/>
                <a:sym typeface="Berthold Akzidenz-Grotesk Medium"/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17" name="Title"/>
          <p:cNvSpPr/>
          <p:nvPr>
            <p:ph type="body" sz="quarter" idx="23"/>
          </p:nvPr>
        </p:nvSpPr>
        <p:spPr>
          <a:xfrm>
            <a:off x="2590131" y="5242407"/>
            <a:ext cx="17522163" cy="560450"/>
          </a:xfrm>
          <a:prstGeom prst="roundRect">
            <a:avLst>
              <a:gd name="adj" fmla="val 0"/>
            </a:avLst>
          </a:prstGeom>
          <a:solidFill>
            <a:srgbClr val="000000">
              <a:alpha val="0"/>
            </a:srgbClr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b="1" sz="3000"/>
            </a:lvl1pPr>
          </a:lstStyle>
          <a:p>
            <a:pPr/>
            <a:r>
              <a:t>Title</a:t>
            </a:r>
          </a:p>
        </p:txBody>
      </p:sp>
      <p:sp>
        <p:nvSpPr>
          <p:cNvPr id="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 Topic"/>
          <p:cNvSpPr txBox="1"/>
          <p:nvPr>
            <p:ph type="body" sz="quarter" idx="21" hasCustomPrompt="1"/>
          </p:nvPr>
        </p:nvSpPr>
        <p:spPr>
          <a:xfrm>
            <a:off x="2628569" y="6979918"/>
            <a:ext cx="13935363" cy="15281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D5D5D5"/>
                </a:solidFill>
                <a:latin typeface="Berthold Akzidenz-Grotesk Light"/>
                <a:ea typeface="Berthold Akzidenz-Grotesk Light"/>
                <a:cs typeface="Berthold Akzidenz-Grotesk Light"/>
                <a:sym typeface="Berthold Akzidenz-Grotesk Light"/>
              </a:defRPr>
            </a:lvl1pPr>
          </a:lstStyle>
          <a:p>
            <a:pPr/>
            <a:r>
              <a:t>Sub Topic</a:t>
            </a:r>
          </a:p>
        </p:txBody>
      </p:sp>
      <p:sp>
        <p:nvSpPr>
          <p:cNvPr id="26" name="Main Topic"/>
          <p:cNvSpPr txBox="1"/>
          <p:nvPr>
            <p:ph type="body" sz="quarter" idx="22" hasCustomPrompt="1"/>
          </p:nvPr>
        </p:nvSpPr>
        <p:spPr>
          <a:xfrm>
            <a:off x="2590131" y="5904456"/>
            <a:ext cx="17522162" cy="152814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sz="8100">
                <a:solidFill>
                  <a:srgbClr val="FFFFFF"/>
                </a:solidFill>
                <a:latin typeface="+mj-lt"/>
                <a:ea typeface="+mj-ea"/>
                <a:cs typeface="+mj-cs"/>
                <a:sym typeface="Berthold Akzidenz-Grotesk Medium"/>
              </a:defRPr>
            </a:lvl1pPr>
          </a:lstStyle>
          <a:p>
            <a:pPr/>
            <a:r>
              <a:t>Main Topic</a:t>
            </a:r>
          </a:p>
        </p:txBody>
      </p:sp>
      <p:sp>
        <p:nvSpPr>
          <p:cNvPr id="27" name="Title"/>
          <p:cNvSpPr/>
          <p:nvPr>
            <p:ph type="body" sz="quarter" idx="23"/>
          </p:nvPr>
        </p:nvSpPr>
        <p:spPr>
          <a:xfrm>
            <a:off x="2590131" y="5242407"/>
            <a:ext cx="17522163" cy="560450"/>
          </a:xfrm>
          <a:prstGeom prst="roundRect">
            <a:avLst>
              <a:gd name="adj" fmla="val 0"/>
            </a:avLst>
          </a:prstGeom>
          <a:solidFill>
            <a:srgbClr val="000000">
              <a:alpha val="0"/>
            </a:srgbClr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b="1" sz="3000"/>
            </a:lvl1pPr>
          </a:lstStyle>
          <a:p>
            <a:pPr/>
            <a:r>
              <a:t>Title</a:t>
            </a:r>
          </a:p>
        </p:txBody>
      </p:sp>
      <p:sp>
        <p:nvSpPr>
          <p:cNvPr id="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"/>
          <p:cNvGrpSpPr/>
          <p:nvPr/>
        </p:nvGrpSpPr>
        <p:grpSpPr>
          <a:xfrm>
            <a:off x="-149321" y="0"/>
            <a:ext cx="24551648" cy="13716001"/>
            <a:chOff x="0" y="0"/>
            <a:chExt cx="24551647" cy="13716000"/>
          </a:xfrm>
        </p:grpSpPr>
        <p:pic>
          <p:nvPicPr>
            <p:cNvPr id="35" name="Keynote background_new.png" descr="Keynote background_new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8645" y="0"/>
              <a:ext cx="24003003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" name="Rectangle"/>
            <p:cNvSpPr/>
            <p:nvPr/>
          </p:nvSpPr>
          <p:spPr>
            <a:xfrm>
              <a:off x="0" y="1013"/>
              <a:ext cx="17396698" cy="13713974"/>
            </a:xfrm>
            <a:prstGeom prst="rect">
              <a:avLst/>
            </a:prstGeom>
            <a:gradFill flip="none" rotWithShape="1">
              <a:gsLst>
                <a:gs pos="48197">
                  <a:srgbClr val="000000"/>
                </a:gs>
                <a:gs pos="75455">
                  <a:srgbClr val="000000">
                    <a:alpha val="86890"/>
                  </a:srgbClr>
                </a:gs>
                <a:gs pos="81450">
                  <a:srgbClr val="000000">
                    <a:alpha val="7378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-91" t="50000" r="100091" b="50000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38" name="Rectangle"/>
          <p:cNvSpPr/>
          <p:nvPr/>
        </p:nvSpPr>
        <p:spPr>
          <a:xfrm>
            <a:off x="0" y="6583657"/>
            <a:ext cx="24384001" cy="70855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21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3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70760" y="12344461"/>
            <a:ext cx="2753284" cy="939744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Body Level One…"/>
          <p:cNvSpPr txBox="1"/>
          <p:nvPr>
            <p:ph type="body" idx="1"/>
          </p:nvPr>
        </p:nvSpPr>
        <p:spPr>
          <a:xfrm>
            <a:off x="829143" y="7052116"/>
            <a:ext cx="22275402" cy="6352415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0"/>
              </a:spcBef>
              <a:buClrTx/>
              <a:buSzPct val="30000"/>
              <a:buBlip>
                <a:blip r:embed="rId4"/>
              </a:buBlip>
              <a:defRPr sz="4800">
                <a:latin typeface="+mn-lt"/>
                <a:ea typeface="+mn-ea"/>
                <a:cs typeface="+mn-cs"/>
                <a:sym typeface="Berthold Akzidenz-Grotesk Regular"/>
              </a:defRPr>
            </a:lvl1pPr>
            <a:lvl2pPr marL="0" indent="635000">
              <a:spcBef>
                <a:spcPts val="900"/>
              </a:spcBef>
              <a:buSzTx/>
              <a:buNone/>
              <a:defRPr sz="4000">
                <a:latin typeface="+mn-lt"/>
                <a:ea typeface="+mn-ea"/>
                <a:cs typeface="+mn-cs"/>
                <a:sym typeface="Berthold Akzidenz-Grotesk Regular"/>
              </a:defRPr>
            </a:lvl2pPr>
            <a:lvl3pPr marL="1746250" indent="-476250">
              <a:spcBef>
                <a:spcPts val="900"/>
              </a:spcBef>
              <a:buClr>
                <a:srgbClr val="000000"/>
              </a:buClr>
              <a:buChar char="-"/>
              <a:defRPr sz="3600">
                <a:latin typeface="+mn-lt"/>
                <a:ea typeface="+mn-ea"/>
                <a:cs typeface="+mn-cs"/>
                <a:sym typeface="Berthold Akzidenz-Grotesk Regular"/>
              </a:defRPr>
            </a:lvl3pPr>
            <a:lvl4pPr marL="0" indent="1905000">
              <a:spcBef>
                <a:spcPts val="900"/>
              </a:spcBef>
              <a:buClrTx/>
              <a:buSzTx/>
              <a:buNone/>
              <a:defRPr sz="3000">
                <a:latin typeface="+mn-lt"/>
                <a:ea typeface="+mn-ea"/>
                <a:cs typeface="+mn-cs"/>
                <a:sym typeface="Berthold Akzidenz-Grotesk Regular"/>
              </a:defRPr>
            </a:lvl4pPr>
            <a:lvl5pPr marL="2897187" indent="-357187">
              <a:spcBef>
                <a:spcPts val="900"/>
              </a:spcBef>
              <a:buClrTx/>
              <a:buSzPct val="30000"/>
              <a:buBlip>
                <a:blip r:embed="rId5"/>
              </a:buBlip>
              <a:defRPr sz="2700">
                <a:latin typeface="+mn-lt"/>
                <a:ea typeface="+mn-ea"/>
                <a:cs typeface="+mn-cs"/>
                <a:sym typeface="Berthold Akzidenz-Grotesk Regula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Topic"/>
          <p:cNvSpPr txBox="1"/>
          <p:nvPr>
            <p:ph type="body" sz="quarter" idx="21" hasCustomPrompt="1"/>
          </p:nvPr>
        </p:nvSpPr>
        <p:spPr>
          <a:xfrm>
            <a:off x="1117031" y="2272011"/>
            <a:ext cx="12137842" cy="10033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Topic</a:t>
            </a:r>
          </a:p>
        </p:txBody>
      </p:sp>
      <p:sp>
        <p:nvSpPr>
          <p:cNvPr id="42" name="Sub Topic"/>
          <p:cNvSpPr txBox="1"/>
          <p:nvPr>
            <p:ph type="body" sz="quarter" idx="22" hasCustomPrompt="1"/>
          </p:nvPr>
        </p:nvSpPr>
        <p:spPr>
          <a:xfrm>
            <a:off x="1117031" y="3198239"/>
            <a:ext cx="12017655" cy="19050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Sub Topic</a:t>
            </a:r>
          </a:p>
        </p:txBody>
      </p:sp>
      <p:sp>
        <p:nvSpPr>
          <p:cNvPr id="43" name="TMxCore"/>
          <p:cNvSpPr txBox="1"/>
          <p:nvPr/>
        </p:nvSpPr>
        <p:spPr>
          <a:xfrm>
            <a:off x="10652759" y="278983"/>
            <a:ext cx="3078481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D5D5D5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TMxCore</a:t>
            </a:r>
          </a:p>
        </p:txBody>
      </p:sp>
      <p:sp>
        <p:nvSpPr>
          <p:cNvPr id="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 No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"/>
          <p:cNvGrpSpPr/>
          <p:nvPr/>
        </p:nvGrpSpPr>
        <p:grpSpPr>
          <a:xfrm>
            <a:off x="-149321" y="0"/>
            <a:ext cx="24551648" cy="13716001"/>
            <a:chOff x="0" y="0"/>
            <a:chExt cx="24551647" cy="13716000"/>
          </a:xfrm>
        </p:grpSpPr>
        <p:pic>
          <p:nvPicPr>
            <p:cNvPr id="51" name="Keynote background_new.png" descr="Keynote background_new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8645" y="0"/>
              <a:ext cx="24003003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" name="Rectangle"/>
            <p:cNvSpPr/>
            <p:nvPr/>
          </p:nvSpPr>
          <p:spPr>
            <a:xfrm>
              <a:off x="0" y="1013"/>
              <a:ext cx="17396698" cy="13713974"/>
            </a:xfrm>
            <a:prstGeom prst="rect">
              <a:avLst/>
            </a:prstGeom>
            <a:gradFill flip="none" rotWithShape="1">
              <a:gsLst>
                <a:gs pos="48197">
                  <a:srgbClr val="000000"/>
                </a:gs>
                <a:gs pos="75455">
                  <a:srgbClr val="000000">
                    <a:alpha val="86890"/>
                  </a:srgbClr>
                </a:gs>
                <a:gs pos="81450">
                  <a:srgbClr val="000000">
                    <a:alpha val="7378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-91" t="50000" r="100091" b="50000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54" name="Rectangle"/>
          <p:cNvSpPr/>
          <p:nvPr/>
        </p:nvSpPr>
        <p:spPr>
          <a:xfrm>
            <a:off x="0" y="6583657"/>
            <a:ext cx="24384001" cy="70855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21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5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70760" y="12344461"/>
            <a:ext cx="2753284" cy="939744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Body Level One…"/>
          <p:cNvSpPr txBox="1"/>
          <p:nvPr>
            <p:ph type="body" idx="1"/>
          </p:nvPr>
        </p:nvSpPr>
        <p:spPr>
          <a:xfrm>
            <a:off x="829143" y="7052116"/>
            <a:ext cx="22275402" cy="6352415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0"/>
              </a:spcBef>
              <a:buClrTx/>
              <a:buSzPct val="30000"/>
              <a:buBlip>
                <a:blip r:embed="rId4"/>
              </a:buBlip>
              <a:defRPr sz="4800">
                <a:latin typeface="+mn-lt"/>
                <a:ea typeface="+mn-ea"/>
                <a:cs typeface="+mn-cs"/>
                <a:sym typeface="Berthold Akzidenz-Grotesk Regular"/>
              </a:defRPr>
            </a:lvl1pPr>
            <a:lvl2pPr marL="0" indent="635000">
              <a:spcBef>
                <a:spcPts val="900"/>
              </a:spcBef>
              <a:buSzTx/>
              <a:buNone/>
              <a:defRPr sz="4000">
                <a:latin typeface="+mn-lt"/>
                <a:ea typeface="+mn-ea"/>
                <a:cs typeface="+mn-cs"/>
                <a:sym typeface="Berthold Akzidenz-Grotesk Regular"/>
              </a:defRPr>
            </a:lvl2pPr>
            <a:lvl3pPr marL="1746250" indent="-476250">
              <a:spcBef>
                <a:spcPts val="900"/>
              </a:spcBef>
              <a:buClr>
                <a:srgbClr val="000000"/>
              </a:buClr>
              <a:buChar char="-"/>
              <a:defRPr sz="3600">
                <a:latin typeface="+mn-lt"/>
                <a:ea typeface="+mn-ea"/>
                <a:cs typeface="+mn-cs"/>
                <a:sym typeface="Berthold Akzidenz-Grotesk Regular"/>
              </a:defRPr>
            </a:lvl3pPr>
            <a:lvl4pPr marL="0" indent="1905000">
              <a:spcBef>
                <a:spcPts val="900"/>
              </a:spcBef>
              <a:buClrTx/>
              <a:buSzTx/>
              <a:buNone/>
              <a:defRPr sz="3000">
                <a:latin typeface="+mn-lt"/>
                <a:ea typeface="+mn-ea"/>
                <a:cs typeface="+mn-cs"/>
                <a:sym typeface="Berthold Akzidenz-Grotesk Regular"/>
              </a:defRPr>
            </a:lvl4pPr>
            <a:lvl5pPr marL="2897187" indent="-357187">
              <a:spcBef>
                <a:spcPts val="900"/>
              </a:spcBef>
              <a:buClrTx/>
              <a:buSzPct val="30000"/>
              <a:buBlip>
                <a:blip r:embed="rId5"/>
              </a:buBlip>
              <a:defRPr sz="2700">
                <a:latin typeface="+mn-lt"/>
                <a:ea typeface="+mn-ea"/>
                <a:cs typeface="+mn-cs"/>
                <a:sym typeface="Berthold Akzidenz-Grotesk Regula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Topic"/>
          <p:cNvSpPr txBox="1"/>
          <p:nvPr>
            <p:ph type="body" sz="quarter" idx="21" hasCustomPrompt="1"/>
          </p:nvPr>
        </p:nvSpPr>
        <p:spPr>
          <a:xfrm>
            <a:off x="1117031" y="2272011"/>
            <a:ext cx="12137842" cy="10033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Topic</a:t>
            </a:r>
          </a:p>
        </p:txBody>
      </p:sp>
      <p:sp>
        <p:nvSpPr>
          <p:cNvPr id="58" name="Sub Topic"/>
          <p:cNvSpPr txBox="1"/>
          <p:nvPr>
            <p:ph type="body" sz="quarter" idx="22" hasCustomPrompt="1"/>
          </p:nvPr>
        </p:nvSpPr>
        <p:spPr>
          <a:xfrm>
            <a:off x="1117031" y="3198239"/>
            <a:ext cx="12017655" cy="19050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Sub Topic</a:t>
            </a:r>
          </a:p>
        </p:txBody>
      </p:sp>
      <p:sp>
        <p:nvSpPr>
          <p:cNvPr id="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"/>
          <p:cNvGrpSpPr/>
          <p:nvPr/>
        </p:nvGrpSpPr>
        <p:grpSpPr>
          <a:xfrm>
            <a:off x="-149321" y="0"/>
            <a:ext cx="24551648" cy="13716001"/>
            <a:chOff x="0" y="0"/>
            <a:chExt cx="24551647" cy="13716000"/>
          </a:xfrm>
        </p:grpSpPr>
        <p:pic>
          <p:nvPicPr>
            <p:cNvPr id="66" name="Keynote background_new.png" descr="Keynote background_new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8645" y="0"/>
              <a:ext cx="24003003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7" name="Rectangle"/>
            <p:cNvSpPr/>
            <p:nvPr/>
          </p:nvSpPr>
          <p:spPr>
            <a:xfrm>
              <a:off x="0" y="1013"/>
              <a:ext cx="17396698" cy="13713974"/>
            </a:xfrm>
            <a:prstGeom prst="rect">
              <a:avLst/>
            </a:prstGeom>
            <a:gradFill flip="none" rotWithShape="1">
              <a:gsLst>
                <a:gs pos="48197">
                  <a:srgbClr val="000000"/>
                </a:gs>
                <a:gs pos="75455">
                  <a:srgbClr val="000000">
                    <a:alpha val="86890"/>
                  </a:srgbClr>
                </a:gs>
                <a:gs pos="81450">
                  <a:srgbClr val="000000">
                    <a:alpha val="7378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-91" t="50000" r="100091" b="50000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69" name="Rectangle"/>
          <p:cNvSpPr/>
          <p:nvPr/>
        </p:nvSpPr>
        <p:spPr>
          <a:xfrm>
            <a:off x="0" y="6583657"/>
            <a:ext cx="24384001" cy="70855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21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7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70760" y="12344461"/>
            <a:ext cx="2753284" cy="939744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Topic"/>
          <p:cNvSpPr txBox="1"/>
          <p:nvPr>
            <p:ph type="body" sz="quarter" idx="21" hasCustomPrompt="1"/>
          </p:nvPr>
        </p:nvSpPr>
        <p:spPr>
          <a:xfrm>
            <a:off x="7282603" y="8375830"/>
            <a:ext cx="9818794" cy="1460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9000">
                <a:latin typeface="+mj-lt"/>
                <a:ea typeface="+mj-ea"/>
                <a:cs typeface="+mj-cs"/>
                <a:sym typeface="Berthold Akzidenz-Grotesk Medium"/>
              </a:defRPr>
            </a:lvl1pPr>
          </a:lstStyle>
          <a:p>
            <a:pPr/>
            <a:r>
              <a:t>Topic</a:t>
            </a:r>
          </a:p>
        </p:txBody>
      </p:sp>
      <p:sp>
        <p:nvSpPr>
          <p:cNvPr id="72" name="TMxCore"/>
          <p:cNvSpPr txBox="1"/>
          <p:nvPr/>
        </p:nvSpPr>
        <p:spPr>
          <a:xfrm>
            <a:off x="10652759" y="278983"/>
            <a:ext cx="3078481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D5D5D5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TMxCore</a:t>
            </a:r>
          </a:p>
        </p:txBody>
      </p:sp>
      <p:sp>
        <p:nvSpPr>
          <p:cNvPr id="73" name="Sub Topic"/>
          <p:cNvSpPr txBox="1"/>
          <p:nvPr>
            <p:ph type="body" sz="quarter" idx="22" hasCustomPrompt="1"/>
          </p:nvPr>
        </p:nvSpPr>
        <p:spPr>
          <a:xfrm>
            <a:off x="6183172" y="9732274"/>
            <a:ext cx="12017656" cy="19050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60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Sub Topic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All Blac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RTW Logo White.svg" descr="RTW Logo White.svg"/>
          <p:cNvPicPr>
            <a:picLocks noChangeAspect="1"/>
          </p:cNvPicPr>
          <p:nvPr/>
        </p:nvPicPr>
        <p:blipFill>
          <a:blip r:embed="rId2">
            <a:alphaModFix amt="87915"/>
            <a:extLst/>
          </a:blip>
          <a:stretch>
            <a:fillRect/>
          </a:stretch>
        </p:blipFill>
        <p:spPr>
          <a:xfrm>
            <a:off x="21170900" y="12344400"/>
            <a:ext cx="2755900" cy="940637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All Black">
    <p:bg>
      <p:bgPr>
        <a:gradFill flip="none" rotWithShape="1">
          <a:gsLst>
            <a:gs pos="0">
              <a:srgbClr val="1B3246"/>
            </a:gs>
            <a:gs pos="47753">
              <a:srgbClr val="111B24"/>
            </a:gs>
            <a:gs pos="100000">
              <a:srgbClr val="080301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RTW Logo White.svg" descr="RTW Logo White.svg"/>
          <p:cNvPicPr>
            <a:picLocks noChangeAspect="1"/>
          </p:cNvPicPr>
          <p:nvPr/>
        </p:nvPicPr>
        <p:blipFill>
          <a:blip r:embed="rId2">
            <a:alphaModFix amt="87915"/>
            <a:extLst/>
          </a:blip>
          <a:stretch>
            <a:fillRect/>
          </a:stretch>
        </p:blipFill>
        <p:spPr>
          <a:xfrm>
            <a:off x="21170900" y="12344400"/>
            <a:ext cx="2755900" cy="940637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ub Topic"/>
          <p:cNvSpPr txBox="1"/>
          <p:nvPr>
            <p:ph type="body" sz="quarter" idx="21" hasCustomPrompt="1"/>
          </p:nvPr>
        </p:nvSpPr>
        <p:spPr>
          <a:xfrm>
            <a:off x="2628569" y="6979918"/>
            <a:ext cx="13935363" cy="15281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D5D5D5"/>
                </a:solidFill>
                <a:latin typeface="Berthold Akzidenz-Grotesk Light"/>
                <a:ea typeface="Berthold Akzidenz-Grotesk Light"/>
                <a:cs typeface="Berthold Akzidenz-Grotesk Light"/>
                <a:sym typeface="Berthold Akzidenz-Grotesk Light"/>
              </a:defRPr>
            </a:lvl1pPr>
          </a:lstStyle>
          <a:p>
            <a:pPr/>
            <a:r>
              <a:t>Sub Topic</a:t>
            </a:r>
          </a:p>
        </p:txBody>
      </p:sp>
      <p:sp>
        <p:nvSpPr>
          <p:cNvPr id="98" name="Main Topic"/>
          <p:cNvSpPr txBox="1"/>
          <p:nvPr>
            <p:ph type="body" sz="quarter" idx="22" hasCustomPrompt="1"/>
          </p:nvPr>
        </p:nvSpPr>
        <p:spPr>
          <a:xfrm>
            <a:off x="2590131" y="5904456"/>
            <a:ext cx="17522162" cy="152814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sz="8100">
                <a:solidFill>
                  <a:srgbClr val="FFFFFF"/>
                </a:solidFill>
                <a:latin typeface="+mj-lt"/>
                <a:ea typeface="+mj-ea"/>
                <a:cs typeface="+mj-cs"/>
                <a:sym typeface="Berthold Akzidenz-Grotesk Medium"/>
              </a:defRPr>
            </a:lvl1pPr>
          </a:lstStyle>
          <a:p>
            <a:pPr/>
            <a:r>
              <a:t>Main Topic</a:t>
            </a:r>
          </a:p>
        </p:txBody>
      </p:sp>
      <p:sp>
        <p:nvSpPr>
          <p:cNvPr id="99" name="Title"/>
          <p:cNvSpPr/>
          <p:nvPr>
            <p:ph type="body" sz="quarter" idx="23"/>
          </p:nvPr>
        </p:nvSpPr>
        <p:spPr>
          <a:xfrm>
            <a:off x="2590131" y="5242407"/>
            <a:ext cx="17522163" cy="560450"/>
          </a:xfrm>
          <a:prstGeom prst="roundRect">
            <a:avLst>
              <a:gd name="adj" fmla="val 0"/>
            </a:avLst>
          </a:prstGeom>
          <a:solidFill>
            <a:srgbClr val="000000">
              <a:alpha val="0"/>
            </a:srgbClr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b="1" sz="3000"/>
            </a:lvl1pPr>
          </a:lstStyle>
          <a:p>
            <a:pPr/>
            <a:r>
              <a:t>Title</a:t>
            </a:r>
          </a:p>
        </p:txBody>
      </p:sp>
      <p:sp>
        <p:nvSpPr>
          <p:cNvPr id="1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"/>
          <p:cNvGrpSpPr/>
          <p:nvPr/>
        </p:nvGrpSpPr>
        <p:grpSpPr>
          <a:xfrm>
            <a:off x="-149321" y="0"/>
            <a:ext cx="24551648" cy="13716001"/>
            <a:chOff x="0" y="0"/>
            <a:chExt cx="24551647" cy="13716000"/>
          </a:xfrm>
        </p:grpSpPr>
        <p:pic>
          <p:nvPicPr>
            <p:cNvPr id="2" name="Keynote background_new.png" descr="Keynote background_new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8645" y="0"/>
              <a:ext cx="24003003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" name="Rectangle"/>
            <p:cNvSpPr/>
            <p:nvPr/>
          </p:nvSpPr>
          <p:spPr>
            <a:xfrm>
              <a:off x="0" y="1013"/>
              <a:ext cx="17396698" cy="13713974"/>
            </a:xfrm>
            <a:prstGeom prst="rect">
              <a:avLst/>
            </a:prstGeom>
            <a:gradFill flip="none" rotWithShape="1">
              <a:gsLst>
                <a:gs pos="48197">
                  <a:srgbClr val="000000"/>
                </a:gs>
                <a:gs pos="75455">
                  <a:srgbClr val="000000">
                    <a:alpha val="86890"/>
                  </a:srgbClr>
                </a:gs>
                <a:gs pos="81450">
                  <a:srgbClr val="000000">
                    <a:alpha val="7378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-91" t="50000" r="100091" b="50000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pic>
        <p:nvPicPr>
          <p:cNvPr id="5" name="RTW Logo White.svg" descr="RTW Logo White.svg"/>
          <p:cNvPicPr>
            <a:picLocks noChangeAspect="1"/>
          </p:cNvPicPr>
          <p:nvPr/>
        </p:nvPicPr>
        <p:blipFill>
          <a:blip r:embed="rId3">
            <a:alphaModFix amt="87915"/>
            <a:extLst/>
          </a:blip>
          <a:stretch>
            <a:fillRect/>
          </a:stretch>
        </p:blipFill>
        <p:spPr>
          <a:xfrm>
            <a:off x="20904200" y="12192000"/>
            <a:ext cx="2921000" cy="99698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/>
          <p:nvPr>
            <p:ph type="title"/>
          </p:nvPr>
        </p:nvSpPr>
        <p:spPr>
          <a:xfrm>
            <a:off x="2712882" y="2829299"/>
            <a:ext cx="21005801" cy="1528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99000"/>
        <a:buFontTx/>
        <a:buChar char="๏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๏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๏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๏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๏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11.png"/><Relationship Id="rId5" Type="http://schemas.openxmlformats.org/officeDocument/2006/relationships/video" Target="../media/media2.mov"/><Relationship Id="rId6" Type="http://schemas.microsoft.com/office/2007/relationships/media" Target="../media/media2.mov"/><Relationship Id="rId7" Type="http://schemas.openxmlformats.org/officeDocument/2006/relationships/image" Target="../media/image12.png"/><Relationship Id="rId8" Type="http://schemas.openxmlformats.org/officeDocument/2006/relationships/video" Target="../media/media3.mov"/><Relationship Id="rId9" Type="http://schemas.microsoft.com/office/2007/relationships/media" Target="../media/media3.mov"/><Relationship Id="rId10" Type="http://schemas.openxmlformats.org/officeDocument/2006/relationships/image" Target="../media/image13.png"/><Relationship Id="rId11" Type="http://schemas.openxmlformats.org/officeDocument/2006/relationships/video" Target="../media/media4.mov"/><Relationship Id="rId12" Type="http://schemas.microsoft.com/office/2007/relationships/media" Target="../media/media4.mov"/><Relationship Id="rId13" Type="http://schemas.openxmlformats.org/officeDocument/2006/relationships/image" Target="../media/image14.png"/><Relationship Id="rId14" Type="http://schemas.openxmlformats.org/officeDocument/2006/relationships/video" Target="../media/media5.mov"/><Relationship Id="rId15" Type="http://schemas.microsoft.com/office/2007/relationships/media" Target="../media/media5.mov"/><Relationship Id="rId16" Type="http://schemas.openxmlformats.org/officeDocument/2006/relationships/image" Target="../media/image15.png"/><Relationship Id="rId17" Type="http://schemas.openxmlformats.org/officeDocument/2006/relationships/video" Target="../media/media6.mov"/><Relationship Id="rId18" Type="http://schemas.microsoft.com/office/2007/relationships/media" Target="../media/media6.mov"/><Relationship Id="rId19" Type="http://schemas.openxmlformats.org/officeDocument/2006/relationships/image" Target="../media/image16.png"/><Relationship Id="rId20" Type="http://schemas.openxmlformats.org/officeDocument/2006/relationships/video" Target="../media/media7.mov"/><Relationship Id="rId21" Type="http://schemas.microsoft.com/office/2007/relationships/media" Target="../media/media7.mov"/><Relationship Id="rId22" Type="http://schemas.openxmlformats.org/officeDocument/2006/relationships/image" Target="../media/image17.png"/><Relationship Id="rId23" Type="http://schemas.openxmlformats.org/officeDocument/2006/relationships/video" Target="../media/media8.mov"/><Relationship Id="rId24" Type="http://schemas.microsoft.com/office/2007/relationships/media" Target="../media/media8.mov"/><Relationship Id="rId25" Type="http://schemas.openxmlformats.org/officeDocument/2006/relationships/image" Target="../media/image18.png"/><Relationship Id="rId26" Type="http://schemas.openxmlformats.org/officeDocument/2006/relationships/image" Target="../media/image1.bmp"/><Relationship Id="rId27" Type="http://schemas.openxmlformats.org/officeDocument/2006/relationships/video" Target="../media/media9.mov"/><Relationship Id="rId28" Type="http://schemas.microsoft.com/office/2007/relationships/media" Target="../media/media9.mov"/><Relationship Id="rId29" Type="http://schemas.openxmlformats.org/officeDocument/2006/relationships/image" Target="../media/image19.png"/><Relationship Id="rId30" Type="http://schemas.openxmlformats.org/officeDocument/2006/relationships/video" Target="../media/media10.mov"/><Relationship Id="rId31" Type="http://schemas.microsoft.com/office/2007/relationships/media" Target="../media/media10.mov"/><Relationship Id="rId32" Type="http://schemas.openxmlformats.org/officeDocument/2006/relationships/image" Target="../media/image20.png"/><Relationship Id="rId33" Type="http://schemas.openxmlformats.org/officeDocument/2006/relationships/video" Target="../media/media11.mov"/><Relationship Id="rId34" Type="http://schemas.microsoft.com/office/2007/relationships/media" Target="../media/media11.mov"/><Relationship Id="rId35" Type="http://schemas.openxmlformats.org/officeDocument/2006/relationships/image" Target="../media/image2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video" Target="../media/media12.mov"/><Relationship Id="rId4" Type="http://schemas.microsoft.com/office/2007/relationships/media" Target="../media/media12.mov"/><Relationship Id="rId5" Type="http://schemas.openxmlformats.org/officeDocument/2006/relationships/image" Target="../media/image2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video" Target="../media/media13.mov"/><Relationship Id="rId4" Type="http://schemas.microsoft.com/office/2007/relationships/media" Target="../media/media13.mov"/><Relationship Id="rId5" Type="http://schemas.openxmlformats.org/officeDocument/2006/relationships/image" Target="../media/image2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video" Target="../media/media14.mov"/><Relationship Id="rId4" Type="http://schemas.microsoft.com/office/2007/relationships/media" Target="../media/media14.mov"/><Relationship Id="rId5" Type="http://schemas.openxmlformats.org/officeDocument/2006/relationships/image" Target="../media/image2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2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video" Target="../media/media15.mov"/><Relationship Id="rId4" Type="http://schemas.microsoft.com/office/2007/relationships/media" Target="../media/media15.mov"/><Relationship Id="rId5" Type="http://schemas.openxmlformats.org/officeDocument/2006/relationships/image" Target="../media/image2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16.mov"/><Relationship Id="rId3" Type="http://schemas.microsoft.com/office/2007/relationships/media" Target="../media/media16.mov"/><Relationship Id="rId4" Type="http://schemas.openxmlformats.org/officeDocument/2006/relationships/image" Target="../media/image27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video" Target="../media/media17.mov"/><Relationship Id="rId4" Type="http://schemas.microsoft.com/office/2007/relationships/media" Target="../media/media17.mov"/><Relationship Id="rId5" Type="http://schemas.openxmlformats.org/officeDocument/2006/relationships/image" Target="../media/image28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2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1.tif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2.bmp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13.mov"/><Relationship Id="rId3" Type="http://schemas.microsoft.com/office/2007/relationships/media" Target="../media/media13.mov"/><Relationship Id="rId4" Type="http://schemas.openxmlformats.org/officeDocument/2006/relationships/image" Target="../media/image23.png"/><Relationship Id="rId5" Type="http://schemas.openxmlformats.org/officeDocument/2006/relationships/video" Target="../media/media15.mov"/><Relationship Id="rId6" Type="http://schemas.microsoft.com/office/2007/relationships/media" Target="../media/media15.mov"/><Relationship Id="rId7" Type="http://schemas.openxmlformats.org/officeDocument/2006/relationships/image" Target="../media/image26.png"/><Relationship Id="rId8" Type="http://schemas.openxmlformats.org/officeDocument/2006/relationships/video" Target="../media/media12.mov"/><Relationship Id="rId9" Type="http://schemas.microsoft.com/office/2007/relationships/media" Target="../media/media12.mov"/><Relationship Id="rId10" Type="http://schemas.openxmlformats.org/officeDocument/2006/relationships/image" Target="../media/image22.png"/><Relationship Id="rId11" Type="http://schemas.openxmlformats.org/officeDocument/2006/relationships/video" Target="../media/media18.mov"/><Relationship Id="rId12" Type="http://schemas.microsoft.com/office/2007/relationships/media" Target="../media/media18.mov"/><Relationship Id="rId13" Type="http://schemas.openxmlformats.org/officeDocument/2006/relationships/image" Target="../media/image30.png"/><Relationship Id="rId14" Type="http://schemas.openxmlformats.org/officeDocument/2006/relationships/image" Target="../media/image1.tif"/><Relationship Id="rId15" Type="http://schemas.openxmlformats.org/officeDocument/2006/relationships/video" Target="../media/media19.mov"/><Relationship Id="rId16" Type="http://schemas.microsoft.com/office/2007/relationships/media" Target="../media/media19.mov"/><Relationship Id="rId17" Type="http://schemas.openxmlformats.org/officeDocument/2006/relationships/image" Target="../media/image27.png"/><Relationship Id="rId18" Type="http://schemas.openxmlformats.org/officeDocument/2006/relationships/video" Target="../media/media20.mov"/><Relationship Id="rId19" Type="http://schemas.microsoft.com/office/2007/relationships/media" Target="../media/media20.mov"/><Relationship Id="rId20" Type="http://schemas.openxmlformats.org/officeDocument/2006/relationships/image" Target="../media/image3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4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video" Target="../media/media21.mov"/><Relationship Id="rId4" Type="http://schemas.microsoft.com/office/2007/relationships/media" Target="../media/media21.mov"/><Relationship Id="rId5" Type="http://schemas.openxmlformats.org/officeDocument/2006/relationships/image" Target="../media/image35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video" Target="../media/media22.mov"/><Relationship Id="rId4" Type="http://schemas.microsoft.com/office/2007/relationships/media" Target="../media/media22.mov"/><Relationship Id="rId5" Type="http://schemas.openxmlformats.org/officeDocument/2006/relationships/image" Target="../media/image36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1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3" Type="http://schemas.openxmlformats.org/officeDocument/2006/relationships/image" Target="../media/image37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5E5E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"/>
          <p:cNvSpPr/>
          <p:nvPr/>
        </p:nvSpPr>
        <p:spPr>
          <a:xfrm>
            <a:off x="0" y="-25400"/>
            <a:ext cx="24384000" cy="137668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10" name="Text"/>
          <p:cNvSpPr txBox="1"/>
          <p:nvPr/>
        </p:nvSpPr>
        <p:spPr>
          <a:xfrm>
            <a:off x="-12158134" y="-19380160"/>
            <a:ext cx="530165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11" name="TMxCore"/>
          <p:cNvSpPr txBox="1"/>
          <p:nvPr>
            <p:ph type="title" idx="4294967295"/>
          </p:nvPr>
        </p:nvSpPr>
        <p:spPr>
          <a:xfrm>
            <a:off x="5224319" y="19352"/>
            <a:ext cx="13935362" cy="1476376"/>
          </a:xfrm>
          <a:prstGeom prst="rect">
            <a:avLst/>
          </a:prstGeom>
        </p:spPr>
        <p:txBody>
          <a:bodyPr/>
          <a:lstStyle>
            <a:lvl1pPr algn="ctr">
              <a:defRPr sz="6000">
                <a:solidFill>
                  <a:srgbClr val="D5D5D5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TMxCore</a:t>
            </a:r>
          </a:p>
        </p:txBody>
      </p:sp>
      <p:sp>
        <p:nvSpPr>
          <p:cNvPr id="112" name="Immersive. Dialog Intelligent. Compliant"/>
          <p:cNvSpPr txBox="1"/>
          <p:nvPr/>
        </p:nvSpPr>
        <p:spPr>
          <a:xfrm>
            <a:off x="3863339" y="1283390"/>
            <a:ext cx="16657321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110000"/>
              </a:lnSpc>
              <a:defRPr b="0" sz="7800">
                <a:solidFill>
                  <a:srgbClr val="FFFFFF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Immersive. Dialog Intelligent. Compliant</a:t>
            </a:r>
          </a:p>
        </p:txBody>
      </p:sp>
      <p:pic>
        <p:nvPicPr>
          <p:cNvPr id="113" name="TMxCore.png" descr="TMxCor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70539" y="2823698"/>
            <a:ext cx="16242922" cy="119824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TW’s latest high-end, high-performance broadcast and pro audio metering platfor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9900" indent="-469900" defTabSz="610870">
              <a:spcBef>
                <a:spcPts val="2200"/>
              </a:spcBef>
              <a:buBlip>
                <a:blip r:embed="rId2"/>
              </a:buBlip>
              <a:defRPr sz="3552"/>
            </a:pPr>
            <a:r>
              <a:t>RTW’s latest high-end, 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high-performance</a:t>
            </a:r>
            <a:r>
              <a:t> broadcast and pro audio metering platform</a:t>
            </a:r>
          </a:p>
          <a:p>
            <a:pPr marL="469900" indent="-469900" defTabSz="610870">
              <a:spcBef>
                <a:spcPts val="2200"/>
              </a:spcBef>
              <a:buBlip>
                <a:blip r:embed="rId2"/>
              </a:buBlip>
              <a:defRPr sz="3552"/>
            </a:pP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AI-assisted </a:t>
            </a:r>
            <a:r>
              <a:t>tools for advanced dialog intelligibility analysis</a:t>
            </a:r>
          </a:p>
          <a:p>
            <a:pPr marL="469900" indent="-469900" defTabSz="610870">
              <a:spcBef>
                <a:spcPts val="2200"/>
              </a:spcBef>
              <a:buBlip>
                <a:blip r:embed="rId2"/>
              </a:buBlip>
              <a:defRPr sz="3552"/>
            </a:pP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Immersive</a:t>
            </a:r>
            <a:r>
              <a:t> audio metering for 5.1 surround and 7.1.4 formats - and beyond</a:t>
            </a:r>
          </a:p>
          <a:p>
            <a:pPr marL="469900" indent="-469900" defTabSz="610870">
              <a:spcBef>
                <a:spcPts val="2200"/>
              </a:spcBef>
              <a:buBlip>
                <a:blip r:embed="rId2"/>
              </a:buBlip>
              <a:defRPr sz="3552"/>
            </a:pPr>
            <a:r>
              <a:t>Fully 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compliant</a:t>
            </a:r>
            <a:r>
              <a:t> suite of loudness and metering instruments</a:t>
            </a:r>
          </a:p>
          <a:p>
            <a:pPr marL="469900" indent="-469900" defTabSz="610870">
              <a:spcBef>
                <a:spcPts val="2200"/>
              </a:spcBef>
              <a:buBlip>
                <a:blip r:embed="rId2"/>
              </a:buBlip>
              <a:defRPr sz="3552"/>
            </a:pPr>
            <a:r>
              <a:t>Network display: view your meters in any browser, 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anywhere</a:t>
            </a:r>
          </a:p>
          <a:p>
            <a:pPr marL="469900" indent="-469900" defTabSz="610870">
              <a:spcBef>
                <a:spcPts val="2200"/>
              </a:spcBef>
              <a:buBlip>
                <a:blip r:embed="rId2"/>
              </a:buBlip>
              <a:defRPr sz="3552"/>
            </a:pP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DisplayPort</a:t>
            </a:r>
            <a:r>
              <a:t> output for direct connection to any monitor - up to 4K: 3840 × 2160</a:t>
            </a:r>
          </a:p>
          <a:p>
            <a:pPr marL="469900" indent="-469900" defTabSz="610870">
              <a:spcBef>
                <a:spcPts val="2200"/>
              </a:spcBef>
              <a:buBlip>
                <a:blip r:embed="rId2"/>
              </a:buBlip>
              <a:defRPr sz="3552"/>
            </a:pP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Network</a:t>
            </a:r>
            <a:r>
              <a:t>-ready with RAVENNA®, AES67, ST 2110, Dante®, and AES I/O options</a:t>
            </a:r>
          </a:p>
          <a:p>
            <a:pPr marL="469900" indent="-469900" defTabSz="610870">
              <a:spcBef>
                <a:spcPts val="2200"/>
              </a:spcBef>
              <a:buBlip>
                <a:blip r:embed="rId2"/>
              </a:buBlip>
              <a:defRPr sz="3552"/>
            </a:pPr>
            <a:r>
              <a:t>Designed for 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modern</a:t>
            </a:r>
            <a:r>
              <a:t> 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workflows</a:t>
            </a:r>
          </a:p>
        </p:txBody>
      </p:sp>
      <p:sp>
        <p:nvSpPr>
          <p:cNvPr id="116" name="Background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Background</a:t>
            </a:r>
          </a:p>
        </p:txBody>
      </p:sp>
      <p:sp>
        <p:nvSpPr>
          <p:cNvPr id="117" name="What is it?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it?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onnection Line"/>
          <p:cNvSpPr/>
          <p:nvPr/>
        </p:nvSpPr>
        <p:spPr>
          <a:xfrm>
            <a:off x="16892270" y="3394709"/>
            <a:ext cx="3531870" cy="2898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120" name="User Configurable 5” Touch Display"/>
          <p:cNvSpPr txBox="1"/>
          <p:nvPr/>
        </p:nvSpPr>
        <p:spPr>
          <a:xfrm>
            <a:off x="16187228" y="2277083"/>
            <a:ext cx="7956881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200">
                <a:latin typeface="Berthold Akzidenz-Grotesk Light"/>
                <a:ea typeface="Berthold Akzidenz-Grotesk Light"/>
                <a:cs typeface="Berthold Akzidenz-Grotesk Light"/>
                <a:sym typeface="Berthold Akzidenz-Grotesk Light"/>
              </a:defRPr>
            </a:lvl1pPr>
          </a:lstStyle>
          <a:p>
            <a:pPr/>
            <a:r>
              <a:t>User Configurable 5” Touch Display</a:t>
            </a:r>
          </a:p>
        </p:txBody>
      </p:sp>
      <p:sp>
        <p:nvSpPr>
          <p:cNvPr id="121" name="Text"/>
          <p:cNvSpPr txBox="1"/>
          <p:nvPr/>
        </p:nvSpPr>
        <p:spPr>
          <a:xfrm>
            <a:off x="-22086570" y="-14732001"/>
            <a:ext cx="1270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122" name="core.535-1.png" descr="core.535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582454" y="-6751033"/>
            <a:ext cx="43548908" cy="272180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onnection Line"/>
          <p:cNvSpPr/>
          <p:nvPr/>
        </p:nvSpPr>
        <p:spPr>
          <a:xfrm>
            <a:off x="16892270" y="3394709"/>
            <a:ext cx="3531870" cy="2898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126" name="User Configurable 5” Touch Display"/>
          <p:cNvSpPr txBox="1"/>
          <p:nvPr/>
        </p:nvSpPr>
        <p:spPr>
          <a:xfrm>
            <a:off x="16187228" y="2277083"/>
            <a:ext cx="7956881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200">
                <a:latin typeface="Berthold Akzidenz-Grotesk Light"/>
                <a:ea typeface="Berthold Akzidenz-Grotesk Light"/>
                <a:cs typeface="Berthold Akzidenz-Grotesk Light"/>
                <a:sym typeface="Berthold Akzidenz-Grotesk Light"/>
              </a:defRPr>
            </a:lvl1pPr>
          </a:lstStyle>
          <a:p>
            <a:pPr/>
            <a:r>
              <a:t>User Configurable 5” Touch Display</a:t>
            </a:r>
          </a:p>
        </p:txBody>
      </p:sp>
      <p:sp>
        <p:nvSpPr>
          <p:cNvPr id="127" name="Text"/>
          <p:cNvSpPr txBox="1"/>
          <p:nvPr/>
        </p:nvSpPr>
        <p:spPr>
          <a:xfrm>
            <a:off x="-22086570" y="-14732001"/>
            <a:ext cx="1270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128" name="230018NR_rear_rendering_brighter.png" descr="230018NR_rear_rendering_brighte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02780" y="4256556"/>
            <a:ext cx="16395233" cy="3732107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Audio Over IP or Traditional Digital I/O"/>
          <p:cNvSpPr txBox="1"/>
          <p:nvPr/>
        </p:nvSpPr>
        <p:spPr>
          <a:xfrm>
            <a:off x="5016808" y="2651167"/>
            <a:ext cx="657072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solidFill>
                  <a:srgbClr val="FFFFFF"/>
                </a:solidFill>
              </a:defRPr>
            </a:lvl1pPr>
          </a:lstStyle>
          <a:p>
            <a:pPr/>
            <a:r>
              <a:t>Audio Over IP or Traditional Digital I/O</a:t>
            </a:r>
          </a:p>
        </p:txBody>
      </p:sp>
      <p:sp>
        <p:nvSpPr>
          <p:cNvPr id="130" name="USB for touchscreen, mouse/keyboard, harddrive"/>
          <p:cNvSpPr txBox="1"/>
          <p:nvPr/>
        </p:nvSpPr>
        <p:spPr>
          <a:xfrm>
            <a:off x="14007680" y="1325178"/>
            <a:ext cx="8554594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solidFill>
                  <a:srgbClr val="FFFFFF"/>
                </a:solidFill>
              </a:defRPr>
            </a:lvl1pPr>
          </a:lstStyle>
          <a:p>
            <a:pPr/>
            <a:r>
              <a:t>USB for touchscreen, mouse/keyboard, harddrive</a:t>
            </a:r>
          </a:p>
        </p:txBody>
      </p:sp>
      <p:sp>
        <p:nvSpPr>
          <p:cNvPr id="131" name="LAN connection for network display, control, OSC"/>
          <p:cNvSpPr txBox="1"/>
          <p:nvPr/>
        </p:nvSpPr>
        <p:spPr>
          <a:xfrm>
            <a:off x="6093958" y="9242324"/>
            <a:ext cx="8582026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solidFill>
                  <a:srgbClr val="FFFFFF"/>
                </a:solidFill>
              </a:defRPr>
            </a:lvl1pPr>
          </a:lstStyle>
          <a:p>
            <a:pPr/>
            <a:r>
              <a:t>LAN connection for network display, control, OSC</a:t>
            </a:r>
          </a:p>
        </p:txBody>
      </p:sp>
      <p:sp>
        <p:nvSpPr>
          <p:cNvPr id="132" name="DisplayPort for external display (4K: 3840 × 2160)"/>
          <p:cNvSpPr txBox="1"/>
          <p:nvPr/>
        </p:nvSpPr>
        <p:spPr>
          <a:xfrm>
            <a:off x="7924038" y="10529914"/>
            <a:ext cx="853592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b="0">
                <a:solidFill>
                  <a:srgbClr val="FFFFFF"/>
                </a:solidFill>
              </a:defRPr>
            </a:lvl1pPr>
          </a:lstStyle>
          <a:p>
            <a:pPr/>
            <a:r>
              <a:t>DisplayPort for external display (4K: 3840 × 2160)</a:t>
            </a:r>
          </a:p>
        </p:txBody>
      </p:sp>
      <p:sp>
        <p:nvSpPr>
          <p:cNvPr id="133" name="GPIO for external control"/>
          <p:cNvSpPr txBox="1"/>
          <p:nvPr/>
        </p:nvSpPr>
        <p:spPr>
          <a:xfrm>
            <a:off x="13270813" y="11817502"/>
            <a:ext cx="4354450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solidFill>
                  <a:srgbClr val="FFFFFF"/>
                </a:solidFill>
              </a:defRPr>
            </a:lvl1pPr>
          </a:lstStyle>
          <a:p>
            <a:pPr/>
            <a:r>
              <a:t>GPIO for external control</a:t>
            </a:r>
          </a:p>
        </p:txBody>
      </p:sp>
      <p:sp>
        <p:nvSpPr>
          <p:cNvPr id="134" name="Line"/>
          <p:cNvSpPr/>
          <p:nvPr/>
        </p:nvSpPr>
        <p:spPr>
          <a:xfrm flipV="1">
            <a:off x="8946847" y="3353755"/>
            <a:ext cx="1" cy="723901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35" name="Line"/>
          <p:cNvSpPr/>
          <p:nvPr/>
        </p:nvSpPr>
        <p:spPr>
          <a:xfrm flipV="1">
            <a:off x="13699066" y="1632581"/>
            <a:ext cx="1" cy="2445075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36" name="Line"/>
          <p:cNvSpPr/>
          <p:nvPr/>
        </p:nvSpPr>
        <p:spPr>
          <a:xfrm flipV="1">
            <a:off x="15083971" y="8167563"/>
            <a:ext cx="1" cy="1286789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37" name="Line"/>
          <p:cNvSpPr/>
          <p:nvPr/>
        </p:nvSpPr>
        <p:spPr>
          <a:xfrm flipV="1">
            <a:off x="16623695" y="8167563"/>
            <a:ext cx="1" cy="2697655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38" name="Line"/>
          <p:cNvSpPr/>
          <p:nvPr/>
        </p:nvSpPr>
        <p:spPr>
          <a:xfrm flipV="1">
            <a:off x="17989248" y="8165652"/>
            <a:ext cx="1" cy="3913525"/>
          </a:xfrm>
          <a:prstGeom prst="lin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USB, GPIO, LAN Control, DisplayPort…"/>
          <p:cNvSpPr txBox="1"/>
          <p:nvPr>
            <p:ph type="body" sz="quarter" idx="1"/>
          </p:nvPr>
        </p:nvSpPr>
        <p:spPr>
          <a:xfrm>
            <a:off x="829143" y="7052116"/>
            <a:ext cx="9796914" cy="6352415"/>
          </a:xfrm>
          <a:prstGeom prst="rect">
            <a:avLst/>
          </a:prstGeom>
        </p:spPr>
        <p:txBody>
          <a:bodyPr/>
          <a:lstStyle/>
          <a:p>
            <a:pPr marL="577850" indent="-577850" defTabSz="751205">
              <a:spcBef>
                <a:spcPts val="2700"/>
              </a:spcBef>
              <a:buBlip>
                <a:blip r:embed="rId2"/>
              </a:buBlip>
              <a:defRPr sz="4368"/>
            </a:pPr>
            <a:r>
              <a:t>USB, GPIO, LAN Control, DisplayPort</a:t>
            </a:r>
          </a:p>
          <a:p>
            <a:pPr marL="577850" indent="-577850" defTabSz="751205">
              <a:spcBef>
                <a:spcPts val="2700"/>
              </a:spcBef>
              <a:buBlip>
                <a:blip r:embed="rId2"/>
              </a:buBlip>
              <a:defRPr sz="4368"/>
            </a:pPr>
            <a:r>
              <a:t>RAVENNA ST2110/AES67 NMOS</a:t>
            </a:r>
          </a:p>
          <a:p>
            <a:pPr lvl="1" indent="577850" defTabSz="751205">
              <a:spcBef>
                <a:spcPts val="800"/>
              </a:spcBef>
              <a:defRPr sz="3640"/>
            </a:pPr>
            <a:r>
              <a:t>32 Channels</a:t>
            </a:r>
          </a:p>
          <a:p>
            <a:pPr marL="577850" indent="-577850" defTabSz="751205">
              <a:spcBef>
                <a:spcPts val="2700"/>
              </a:spcBef>
              <a:buBlip>
                <a:blip r:embed="rId2"/>
              </a:buBlip>
              <a:defRPr sz="4368"/>
            </a:pPr>
            <a:r>
              <a:t>DANTE</a:t>
            </a:r>
          </a:p>
          <a:p>
            <a:pPr lvl="1" indent="577850" defTabSz="751205">
              <a:spcBef>
                <a:spcPts val="800"/>
              </a:spcBef>
              <a:defRPr sz="3640"/>
            </a:pPr>
            <a:r>
              <a:t>32 channels</a:t>
            </a:r>
          </a:p>
          <a:p>
            <a:pPr marL="577850" indent="-577850" defTabSz="751205">
              <a:spcBef>
                <a:spcPts val="2700"/>
              </a:spcBef>
              <a:buBlip>
                <a:blip r:embed="rId2"/>
              </a:buBlip>
              <a:defRPr sz="4368"/>
            </a:pPr>
            <a:r>
              <a:t>AES16</a:t>
            </a:r>
          </a:p>
          <a:p>
            <a:pPr lvl="1" indent="577850" defTabSz="751205">
              <a:spcBef>
                <a:spcPts val="800"/>
              </a:spcBef>
              <a:defRPr sz="3640"/>
            </a:pPr>
            <a:r>
              <a:t>16 channels sub-D 25</a:t>
            </a:r>
          </a:p>
        </p:txBody>
      </p:sp>
      <p:sp>
        <p:nvSpPr>
          <p:cNvPr id="142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43" name="Multiple I/O Option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 I/O Options</a:t>
            </a:r>
          </a:p>
        </p:txBody>
      </p:sp>
      <p:pic>
        <p:nvPicPr>
          <p:cNvPr id="144" name="230013NR_rear_rendering_brighter.png" descr="230013NR_rear_rendering_brighte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130252" y="7924646"/>
            <a:ext cx="10480390" cy="2385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230017NR_rear_rendering_brighter.png" descr="230017NR_rear_rendering_brighter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27065" y="5400005"/>
            <a:ext cx="10480391" cy="23856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230018NR_rear_rendering_brighter.png" descr="230018NR_rear_rendering_brighter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130252" y="2883506"/>
            <a:ext cx="10480391" cy="23856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he most comprehensive metering engine ever from RTW"/>
          <p:cNvSpPr txBox="1"/>
          <p:nvPr>
            <p:ph type="body" idx="21"/>
          </p:nvPr>
        </p:nvSpPr>
        <p:spPr>
          <a:xfrm>
            <a:off x="2628569" y="6979918"/>
            <a:ext cx="19426926" cy="1528143"/>
          </a:xfrm>
          <a:prstGeom prst="rect">
            <a:avLst/>
          </a:prstGeom>
        </p:spPr>
        <p:txBody>
          <a:bodyPr/>
          <a:lstStyle/>
          <a:p>
            <a:pPr/>
            <a:r>
              <a:t>The most comprehensive metering engine ever from RTW</a:t>
            </a:r>
          </a:p>
        </p:txBody>
      </p:sp>
      <p:sp>
        <p:nvSpPr>
          <p:cNvPr id="149" name="Instrument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Instruments</a:t>
            </a:r>
          </a:p>
        </p:txBody>
      </p:sp>
      <p:sp>
        <p:nvSpPr>
          <p:cNvPr id="150" name="Title"/>
          <p:cNvSpPr/>
          <p:nvPr>
            <p:ph type="body" idx="23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pPr/>
            <a:r>
              <a:t>Title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liable, Classic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Reliable, Classic</a:t>
            </a:r>
          </a:p>
          <a:p>
            <a:pPr>
              <a:buBlip>
                <a:blip r:embed="rId2"/>
              </a:buBlip>
            </a:pPr>
            <a:r>
              <a:t>Built on the trusted TouchMonitor TM7/TM9</a:t>
            </a:r>
          </a:p>
          <a:p>
            <a:pPr>
              <a:buBlip>
                <a:blip r:embed="rId2"/>
              </a:buBlip>
            </a:pPr>
            <a:r>
              <a:t>Levels, frequency, loudness compliance, phase issue detection</a:t>
            </a:r>
          </a:p>
        </p:txBody>
      </p:sp>
      <p:sp>
        <p:nvSpPr>
          <p:cNvPr id="153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54" name="The instruments you know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instruments you know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lra.mov" descr="lra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1654317" y="439057"/>
            <a:ext cx="1789066" cy="80507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moving_coil.mov" descr="moving_coil.mov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3851559" y="10456807"/>
            <a:ext cx="4689366" cy="26377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numeric.mov" descr="numeric.mov"/>
          <p:cNvPicPr>
            <a:picLocks noChangeAspect="0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051396" y="9336826"/>
            <a:ext cx="2174864" cy="24467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pm.mov" descr="ppm.mov"/>
          <p:cNvPicPr>
            <a:picLocks noChangeAspect="0"/>
          </p:cNvPicPr>
          <p:nvPr>
            <a:vide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16687930" y="403325"/>
            <a:ext cx="3479763" cy="39147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realtime_analyzer.mov" descr="realtime_analyzer.mov"/>
          <p:cNvPicPr>
            <a:picLocks noChangeAspect="0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>
            <a:extLst/>
          </a:blip>
          <a:stretch>
            <a:fillRect/>
          </a:stretch>
        </p:blipFill>
        <p:spPr>
          <a:xfrm>
            <a:off x="1204685" y="474408"/>
            <a:ext cx="6096002" cy="3429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stereo_correlator.mov" descr="stereo_correlator.mov"/>
          <p:cNvPicPr>
            <a:picLocks noChangeAspect="0"/>
          </p:cNvPicPr>
          <p:nvPr>
            <a:vide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9">
            <a:extLst/>
          </a:blip>
          <a:stretch>
            <a:fillRect/>
          </a:stretch>
        </p:blipFill>
        <p:spPr>
          <a:xfrm>
            <a:off x="1319087" y="11268183"/>
            <a:ext cx="3479764" cy="13049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summation.mov" descr="summation.mov"/>
          <p:cNvPicPr>
            <a:picLocks noChangeAspect="0"/>
          </p:cNvPicPr>
          <p:nvPr>
            <a:videoFile r:link="rId20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22">
            <a:extLst/>
          </a:blip>
          <a:stretch>
            <a:fillRect/>
          </a:stretch>
        </p:blipFill>
        <p:spPr>
          <a:xfrm>
            <a:off x="7049958" y="4249862"/>
            <a:ext cx="2196088" cy="4323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vectorscope.mov" descr="vectorscope.mov"/>
          <p:cNvPicPr>
            <a:picLocks noChangeAspect="0"/>
          </p:cNvPicPr>
          <p:nvPr>
            <a:vide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25">
            <a:extLst/>
          </a:blip>
          <a:stretch>
            <a:fillRect/>
          </a:stretch>
        </p:blipFill>
        <p:spPr>
          <a:xfrm>
            <a:off x="6798291" y="9851407"/>
            <a:ext cx="4717877" cy="3538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The Chart.bmp" descr="The Chart.bmp"/>
          <p:cNvPicPr>
            <a:picLocks noChangeAspect="1"/>
          </p:cNvPicPr>
          <p:nvPr/>
        </p:nvPicPr>
        <p:blipFill>
          <a:blip r:embed="rId26">
            <a:extLst/>
          </a:blip>
          <a:stretch>
            <a:fillRect/>
          </a:stretch>
        </p:blipFill>
        <p:spPr>
          <a:xfrm>
            <a:off x="9086687" y="492986"/>
            <a:ext cx="5009446" cy="2817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ppm+ldns.mov" descr="ppm+ldns.mov"/>
          <p:cNvPicPr>
            <a:picLocks noChangeAspect="0"/>
          </p:cNvPicPr>
          <p:nvPr>
            <a:vide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29">
            <a:extLst/>
          </a:blip>
          <a:stretch>
            <a:fillRect/>
          </a:stretch>
        </p:blipFill>
        <p:spPr>
          <a:xfrm>
            <a:off x="1198345" y="4319058"/>
            <a:ext cx="5372376" cy="5372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SA.mov" descr="ISA.mov"/>
          <p:cNvPicPr>
            <a:picLocks noChangeAspect="0"/>
          </p:cNvPicPr>
          <p:nvPr>
            <a:videoFile r:link="rId30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32">
            <a:extLst/>
          </a:blip>
          <a:stretch>
            <a:fillRect/>
          </a:stretch>
        </p:blipFill>
        <p:spPr>
          <a:xfrm>
            <a:off x="9725284" y="3902639"/>
            <a:ext cx="5639675" cy="56396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multi_correlator.mov" descr="multi_correlator.mov"/>
          <p:cNvPicPr>
            <a:picLocks noChangeAspect="0"/>
          </p:cNvPicPr>
          <p:nvPr>
            <a:videoFile r:link="rId33"/>
            <p:extLst>
              <p:ext uri="{DAA4B4D4-6D71-4841-9C94-3DE7FCFB9230}">
                <p14:media xmlns:p14="http://schemas.microsoft.com/office/powerpoint/2010/main" r:embed="rId34"/>
              </p:ext>
            </p:extLst>
          </p:nvPr>
        </p:nvPicPr>
        <p:blipFill>
          <a:blip r:embed="rId35">
            <a:extLst/>
          </a:blip>
          <a:stretch>
            <a:fillRect/>
          </a:stretch>
        </p:blipFill>
        <p:spPr>
          <a:xfrm>
            <a:off x="16282651" y="4560703"/>
            <a:ext cx="4323546" cy="43235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0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650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416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66"/>
                            </p:stCondLst>
                            <p:childTnLst>
                              <p:par>
                                <p:cTn id="11" presetClass="mediacall" nodeType="after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866" fill="hold"/>
                                        <p:tgtEl>
                                          <p:spTgt spid="1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932"/>
                            </p:stCondLst>
                            <p:childTnLst>
                              <p:par>
                                <p:cTn id="14" presetClass="mediacall" nodeType="after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783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715"/>
                            </p:stCondLst>
                            <p:childTnLst>
                              <p:par>
                                <p:cTn id="17" presetClass="mediacall" nodeType="after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099" fill="hold"/>
                                        <p:tgtEl>
                                          <p:spTgt spid="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814"/>
                            </p:stCondLst>
                            <p:childTnLst>
                              <p:par>
                                <p:cTn id="20" presetClass="mediacall" nodeType="after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00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714"/>
                            </p:stCondLst>
                            <p:childTnLst>
                              <p:par>
                                <p:cTn id="23" presetClass="mediacall" nodeType="after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33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147"/>
                            </p:stCondLst>
                            <p:childTnLst>
                              <p:par>
                                <p:cTn id="26" presetClass="mediacall" nodeType="after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133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280"/>
                            </p:stCondLst>
                            <p:childTnLst>
                              <p:par>
                                <p:cTn id="29" presetClass="mediacall" nodeType="after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933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213"/>
                            </p:stCondLst>
                            <p:childTnLst>
                              <p:par>
                                <p:cTn id="32" presetClass="mediacall" nodeType="after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5166" fill="hold"/>
                                        <p:tgtEl>
                                          <p:spTgt spid="1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379"/>
                            </p:stCondLst>
                            <p:childTnLst>
                              <p:par>
                                <p:cTn id="35" presetClass="mediacall" nodeType="afterEffect" presetSubtype="0" presetID="1" grpId="1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300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37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video>
            <p:seq concurrent="1" prevAc="none" nextAc="seek">
              <p:cTn id="38" evtFilter="cancelBubble" nodeType="interactiveSeq" restart="whenNotActive" fill="hold">
                <p:stCondLst>
                  <p:cond delay="0" evt="onClick">
                    <p:tgtEl>
                      <p:spTgt spid="15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56"/>
                  </p:tgtEl>
                </p:cond>
              </p:nextCondLst>
            </p:seq>
            <p:video fullScrn="0">
              <p:cMediaNode mute="0" showWhenStopped="1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video>
            <p:seq concurrent="1" prevAc="none" nextAc="seek">
              <p:cTn id="44" evtFilter="cancelBubble" nodeType="interactiveSeq" restart="whenNotActive" fill="hold">
                <p:stCondLst>
                  <p:cond delay="0" evt="onClick">
                    <p:tgtEl>
                      <p:spTgt spid="15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8" dur="1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57"/>
                  </p:tgtEl>
                </p:cond>
              </p:nextCondLst>
            </p:seq>
            <p:video fullScrn="0">
              <p:cMediaNode mute="0" showWhenStopped="1" numSld="1" vol="100000">
                <p:cTn id="49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video>
            <p:seq concurrent="1" prevAc="none" nextAc="seek">
              <p:cTn id="50" evtFilter="cancelBubble" nodeType="interactiveSeq" restart="whenNotActive" fill="hold">
                <p:stCondLst>
                  <p:cond delay="0" evt="onClick">
                    <p:tgtEl>
                      <p:spTgt spid="15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58"/>
                  </p:tgtEl>
                </p:cond>
              </p:nextCondLst>
            </p:seq>
            <p:video fullScrn="0">
              <p:cMediaNode mute="0" showWhenStopped="1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video>
            <p:seq concurrent="1" prevAc="none" nextAc="seek">
              <p:cTn id="56" evtFilter="cancelBubble" nodeType="interactiveSeq" restart="whenNotActive" fill="hold">
                <p:stCondLst>
                  <p:cond delay="0" evt="onClick">
                    <p:tgtEl>
                      <p:spTgt spid="15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0" dur="1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59"/>
                  </p:tgtEl>
                </p:cond>
              </p:nextCondLst>
            </p:seq>
            <p:video fullScrn="0">
              <p:cMediaNode mute="0" showWhenStopped="1" numSld="1" vol="100000">
                <p:cTn id="61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video>
            <p:seq concurrent="1" prevAc="none" nextAc="seek">
              <p:cTn id="62" evtFilter="cancelBubble" nodeType="interactiveSeq" restart="whenNotActive" fill="hold">
                <p:stCondLst>
                  <p:cond delay="0" evt="onClick">
                    <p:tgtEl>
                      <p:spTgt spid="16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6" dur="1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0"/>
                  </p:tgtEl>
                </p:cond>
              </p:nextCondLst>
            </p:seq>
            <p:video fullScrn="0">
              <p:cMediaNode mute="0" showWhenStopped="1" numSld="1" vol="100000">
                <p:cTn id="67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video>
            <p:seq concurrent="1" prevAc="none" nextAc="seek">
              <p:cTn id="68" evtFilter="cancelBubble" nodeType="interactiveSeq" restart="whenNotActive" fill="hold">
                <p:stCondLst>
                  <p:cond delay="0" evt="onClick">
                    <p:tgtEl>
                      <p:spTgt spid="16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2" dur="1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1"/>
                  </p:tgtEl>
                </p:cond>
              </p:nextCondLst>
            </p:seq>
            <p:video fullScrn="0">
              <p:cMediaNode mute="0" showWhenStopped="1" numSld="1" vol="100000">
                <p:cTn id="73" fill="hold" display="0">
                  <p:stCondLst>
                    <p:cond delay="indefinite"/>
                  </p:stCondLst>
                </p:cTn>
                <p:tgtEl>
                  <p:spTgt spid="162"/>
                </p:tgtEl>
              </p:cMediaNode>
            </p:video>
            <p:seq concurrent="1" prevAc="none" nextAc="seek">
              <p:cTn id="74" evtFilter="cancelBubble" nodeType="interactiveSeq" restart="whenNotActive" fill="hold">
                <p:stCondLst>
                  <p:cond delay="0" evt="onClick">
                    <p:tgtEl>
                      <p:spTgt spid="16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8" dur="1" fill="hold"/>
                                        <p:tgtEl>
                                          <p:spTgt spid="1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2"/>
                  </p:tgtEl>
                </p:cond>
              </p:nextCondLst>
            </p:seq>
            <p:video fullScrn="0">
              <p:cMediaNode mute="0" showWhenStopped="1" numSld="1" vol="100000">
                <p:cTn id="79" fill="hold" display="0">
                  <p:stCondLst>
                    <p:cond delay="indefinite"/>
                  </p:stCondLst>
                </p:cTn>
                <p:tgtEl>
                  <p:spTgt spid="163"/>
                </p:tgtEl>
              </p:cMediaNode>
            </p:video>
            <p:seq concurrent="1" prevAc="none" nextAc="seek">
              <p:cTn id="80" evtFilter="cancelBubble" nodeType="interactiveSeq" restart="whenNotActive" fill="hold">
                <p:stCondLst>
                  <p:cond delay="0" evt="onClick">
                    <p:tgtEl>
                      <p:spTgt spid="16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4" dur="1" fill="hold"/>
                                        <p:tgtEl>
                                          <p:spTgt spid="1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3"/>
                  </p:tgtEl>
                </p:cond>
              </p:nextCondLst>
            </p:seq>
            <p:video fullScrn="0">
              <p:cMediaNode mute="0" showWhenStopped="1" numSld="1" vol="100000">
                <p:cTn id="85" fill="hold" display="0">
                  <p:stCondLst>
                    <p:cond delay="indefinite"/>
                  </p:stCondLst>
                </p:cTn>
                <p:tgtEl>
                  <p:spTgt spid="165"/>
                </p:tgtEl>
              </p:cMediaNode>
            </p:video>
            <p:seq concurrent="1" prevAc="none" nextAc="seek">
              <p:cTn id="86" evtFilter="cancelBubble" nodeType="interactiveSeq" restart="whenNotActive" fill="hold">
                <p:stCondLst>
                  <p:cond delay="0" evt="onClick">
                    <p:tgtEl>
                      <p:spTgt spid="16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0" dur="1" fill="hold"/>
                                        <p:tgtEl>
                                          <p:spTgt spid="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5"/>
                  </p:tgtEl>
                </p:cond>
              </p:nextCondLst>
            </p:seq>
            <p:video fullScrn="0">
              <p:cMediaNode mute="0" showWhenStopped="1" numSld="1" vol="100000">
                <p:cTn id="91" fill="hold" display="0">
                  <p:stCondLst>
                    <p:cond delay="indefinite"/>
                  </p:stCondLst>
                </p:cTn>
                <p:tgtEl>
                  <p:spTgt spid="166"/>
                </p:tgtEl>
              </p:cMediaNode>
            </p:video>
            <p:seq concurrent="1" prevAc="none" nextAc="seek">
              <p:cTn id="92" evtFilter="cancelBubble" nodeType="interactiveSeq" restart="whenNotActive" fill="hold">
                <p:stCondLst>
                  <p:cond delay="0" evt="onClick">
                    <p:tgtEl>
                      <p:spTgt spid="16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6" dur="1" fill="hold"/>
                                        <p:tgtEl>
                                          <p:spTgt spid="1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6"/>
                  </p:tgtEl>
                </p:cond>
              </p:nextCondLst>
            </p:seq>
            <p:video fullScrn="0">
              <p:cMediaNode mute="0" showWhenStopped="1" numSld="1" vol="100000">
                <p:cTn id="97" fill="hold" display="0">
                  <p:stCondLst>
                    <p:cond delay="indefinite"/>
                  </p:stCondLst>
                </p:cTn>
                <p:tgtEl>
                  <p:spTgt spid="167"/>
                </p:tgtEl>
              </p:cMediaNode>
            </p:video>
            <p:seq concurrent="1" prevAc="none" nextAc="seek">
              <p:cTn id="98" evtFilter="cancelBubble" nodeType="interactiveSeq" restart="whenNotActive" fill="hold">
                <p:stCondLst>
                  <p:cond delay="0" evt="onClick">
                    <p:tgtEl>
                      <p:spTgt spid="16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2" dur="1" fill="hold"/>
                                        <p:tgtEl>
                                          <p:spTgt spid="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6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urround and Immersive formats. 5.1, 7.1.4 Atmos - and beyon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Surround and Immersive formats. 5.1, 7.1.4 Atmos - and beyond</a:t>
            </a:r>
          </a:p>
          <a:p>
            <a:pPr>
              <a:buBlip>
                <a:blip r:embed="rId2"/>
              </a:buBlip>
            </a:pPr>
            <a:r>
              <a:t>Commonly used by broadcasters around the world</a:t>
            </a:r>
          </a:p>
          <a:p>
            <a:pPr>
              <a:buBlip>
                <a:blip r:embed="rId2"/>
              </a:buBlip>
            </a:pPr>
            <a:r>
              <a:t>Spatial Balance, Relationship between multiple speakers, detect phase issues</a:t>
            </a:r>
          </a:p>
          <a:p>
            <a:pPr>
              <a:buBlip>
                <a:blip r:embed="rId2"/>
              </a:buBlip>
            </a:pPr>
            <a:r>
              <a:t>Correlation problems with LFE channels</a:t>
            </a:r>
          </a:p>
        </p:txBody>
      </p:sp>
      <p:sp>
        <p:nvSpPr>
          <p:cNvPr id="170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71" name="Immersive Metering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Immersive Metering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void high frequency content in your LFE Channel…"/>
          <p:cNvSpPr txBox="1"/>
          <p:nvPr>
            <p:ph type="body" sz="half" idx="1"/>
          </p:nvPr>
        </p:nvSpPr>
        <p:spPr>
          <a:xfrm>
            <a:off x="829143" y="7052116"/>
            <a:ext cx="18736023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Avoid high frequency content in your LFE Channel</a:t>
            </a:r>
          </a:p>
          <a:p>
            <a:pPr lvl="2"/>
            <a:r>
              <a:t>Monitors energy above a defined threshold (120 Hz by default) with a compact dBFS bargraph, highlighting any leakage into the LFE channel(s).</a:t>
            </a:r>
          </a:p>
          <a:p>
            <a:pPr lvl="2"/>
            <a:r>
              <a:t>Recommends limiting the LFE frequency range to maintain compatibility and avoid distribution problems.</a:t>
            </a:r>
          </a:p>
          <a:p>
            <a:pPr lvl="2"/>
            <a:r>
              <a:t>Ensures that unwanted high-frequency content is not present in the LFE channel(s), preventing playback issues across encoders and binaural formats.</a:t>
            </a:r>
          </a:p>
        </p:txBody>
      </p:sp>
      <p:sp>
        <p:nvSpPr>
          <p:cNvPr id="174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75" name="New: LFE Bleed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New: LFE Bleed</a:t>
            </a:r>
          </a:p>
        </p:txBody>
      </p:sp>
      <p:pic>
        <p:nvPicPr>
          <p:cNvPr id="176" name="lfe_bleed.mov" descr="lfe_bleed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20293438" y="2286000"/>
            <a:ext cx="2032001" cy="9144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6" fill="hold"/>
                                        <p:tgtEl>
                                          <p:spTgt spid="1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76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7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7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Detect phase issues in a complex channel setup…"/>
          <p:cNvSpPr txBox="1"/>
          <p:nvPr>
            <p:ph type="body" sz="half" idx="1"/>
          </p:nvPr>
        </p:nvSpPr>
        <p:spPr>
          <a:xfrm>
            <a:off x="829143" y="7052116"/>
            <a:ext cx="15213531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Detect phase issues in a complex channel setup</a:t>
            </a:r>
          </a:p>
          <a:p>
            <a:pPr lvl="2"/>
            <a:r>
              <a:t>Displays detailed phase relationships between all channels, from simple stereo up to complex 30.2 formats</a:t>
            </a:r>
          </a:p>
          <a:p>
            <a:pPr lvl="2"/>
            <a:r>
              <a:t>Provides a comprehensive overview of inter-channel correlations for precise monitoring</a:t>
            </a:r>
          </a:p>
          <a:p>
            <a:pPr lvl="2"/>
            <a:r>
              <a:t>Enables fast detection of phase conflicts within a mix, ensuring accuracy and consistency across formats</a:t>
            </a:r>
          </a:p>
        </p:txBody>
      </p:sp>
      <p:sp>
        <p:nvSpPr>
          <p:cNvPr id="179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80" name="New: The Matrix Correlator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New: The Matrix Correlator</a:t>
            </a:r>
          </a:p>
        </p:txBody>
      </p:sp>
      <p:pic>
        <p:nvPicPr>
          <p:cNvPr id="181" name="matrix_correlator.mov" descr="matrix_correlator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6241221" y="2901591"/>
            <a:ext cx="7704932" cy="7704932"/>
          </a:xfrm>
          <a:prstGeom prst="rect">
            <a:avLst/>
          </a:prstGeom>
          <a:ln w="12700">
            <a:solidFill>
              <a:srgbClr val="808080"/>
            </a:solidFill>
            <a:miter lim="400000"/>
          </a:ln>
          <a:effectLst>
            <a:reflection blurRad="0" stA="40000" stPos="0" endA="0" endPos="40000" dist="0" dir="5400000" fadeDir="5400000" sx="100000" sy="-100000" kx="0" ky="0" algn="bl" rotWithShape="0"/>
          </a:effectLst>
        </p:spPr>
      </p:pic>
      <p:grpSp>
        <p:nvGrpSpPr>
          <p:cNvPr id="184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182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83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6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81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8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8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Vectorscope extended. Monitor:…"/>
          <p:cNvSpPr txBox="1"/>
          <p:nvPr>
            <p:ph type="body" sz="quarter" idx="1"/>
          </p:nvPr>
        </p:nvSpPr>
        <p:spPr>
          <a:xfrm>
            <a:off x="829143" y="7052116"/>
            <a:ext cx="9382545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Vectorscope extended. Monitor:</a:t>
            </a:r>
          </a:p>
          <a:p>
            <a:pPr lvl="1"/>
            <a:r>
              <a:t>Spatial coherence</a:t>
            </a:r>
          </a:p>
          <a:p>
            <a:pPr lvl="1"/>
            <a:r>
              <a:t>Channel delay mismatches</a:t>
            </a:r>
          </a:p>
          <a:p>
            <a:pPr lvl="1"/>
            <a:r>
              <a:t>Phase conflicts</a:t>
            </a:r>
          </a:p>
          <a:p>
            <a:pPr lvl="1"/>
            <a:r>
              <a:t>Front/rear balance</a:t>
            </a:r>
          </a:p>
          <a:p>
            <a:pPr lvl="1"/>
            <a:r>
              <a:t>Spatial image width and depth</a:t>
            </a:r>
          </a:p>
          <a:p>
            <a:pPr lvl="1"/>
            <a:r>
              <a:t>Energy Distribution</a:t>
            </a:r>
          </a:p>
        </p:txBody>
      </p:sp>
      <p:sp>
        <p:nvSpPr>
          <p:cNvPr id="187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88" name="New: The Polar Scope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New: The Polar Scope</a:t>
            </a:r>
          </a:p>
        </p:txBody>
      </p:sp>
      <p:grpSp>
        <p:nvGrpSpPr>
          <p:cNvPr id="191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189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90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  <p:pic>
        <p:nvPicPr>
          <p:cNvPr id="192" name="Polarscope.mov" descr="Polarscope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0872123" y="2394127"/>
            <a:ext cx="12704082" cy="8298236"/>
          </a:xfrm>
          <a:prstGeom prst="rect">
            <a:avLst/>
          </a:prstGeom>
          <a:ln w="12700">
            <a:solidFill>
              <a:srgbClr val="808080"/>
            </a:solidFill>
            <a:miter lim="400000"/>
          </a:ln>
          <a:effectLst>
            <a:reflection blurRad="0" stA="4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6" fill="hold"/>
                                        <p:tgtEl>
                                          <p:spTgt spid="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9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9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9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Hottest topic in Broadcast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Hottest topic in Broadcast</a:t>
            </a:r>
          </a:p>
        </p:txBody>
      </p:sp>
      <p:sp>
        <p:nvSpPr>
          <p:cNvPr id="195" name="Dialog Intelligibility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Dialog Intelligibility</a:t>
            </a:r>
          </a:p>
        </p:txBody>
      </p:sp>
      <p:sp>
        <p:nvSpPr>
          <p:cNvPr id="196" name="Title"/>
          <p:cNvSpPr/>
          <p:nvPr>
            <p:ph type="body" idx="23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pPr/>
            <a:r>
              <a:t>Title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he most critical challenge in dialog sound toda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The most critical challenge in dialog sound today</a:t>
            </a:r>
          </a:p>
          <a:p>
            <a:pPr>
              <a:buBlip>
                <a:blip r:embed="rId2"/>
              </a:buBlip>
            </a:pPr>
            <a:r>
              <a:t>Severe issues reported by end listeners</a:t>
            </a:r>
          </a:p>
          <a:p>
            <a:pPr>
              <a:buBlip>
                <a:blip r:embed="rId2"/>
              </a:buBlip>
            </a:pPr>
            <a:r>
              <a:t>Multiple, often conflicting, approaches to measuring the problem</a:t>
            </a:r>
          </a:p>
          <a:p>
            <a:pPr>
              <a:buBlip>
                <a:blip r:embed="rId2"/>
              </a:buBlip>
            </a:pPr>
            <a:r>
              <a:t>Gathering insights and recommendations for the Loudness Blog</a:t>
            </a:r>
          </a:p>
          <a:p>
            <a:pPr>
              <a:buBlip>
                <a:blip r:embed="rId2"/>
              </a:buBlip>
            </a:pPr>
            <a:r>
              <a:t>Driving efforts toward a unified industry standard</a:t>
            </a:r>
          </a:p>
        </p:txBody>
      </p:sp>
      <p:sp>
        <p:nvSpPr>
          <p:cNvPr id="199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00" name="Dialog Intelligibility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Dialog Intelligibility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Dolby Dialog Intelligence: Dialog Gated Loudness Measurement (Netflix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Dolby Dialog Intelligence: Dialog Gated Loudness Measurement (Netflix)</a:t>
            </a:r>
          </a:p>
          <a:p>
            <a:pPr>
              <a:buBlip>
                <a:blip r:embed="rId2"/>
              </a:buBlip>
            </a:pPr>
            <a:r>
              <a:t>LDR: Loudness-to-Dialog Ratio. Specified in EBU R128 Supplement 4. </a:t>
            </a:r>
            <a:r>
              <a:rPr sz="1200">
                <a:latin typeface="Times Roman"/>
                <a:ea typeface="Times Roman"/>
                <a:cs typeface="Times Roman"/>
                <a:sym typeface="Times Roman"/>
              </a:rPr>
              <a:t>  </a:t>
            </a:r>
          </a:p>
          <a:p>
            <a:pPr>
              <a:buBlip>
                <a:blip r:embed="rId2"/>
              </a:buBlip>
            </a:pPr>
            <a:r>
              <a:t>BDR: Background-to-Dialog Ratio. Ratio between the dialog and background audio. NRK (Norway), BBC, ARD, W3C and others.  </a:t>
            </a:r>
          </a:p>
        </p:txBody>
      </p:sp>
      <p:sp>
        <p:nvSpPr>
          <p:cNvPr id="203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04" name="Dialog Intelligibility:…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Dialog Intelligibility:</a:t>
            </a:r>
          </a:p>
          <a:p>
            <a:pPr/>
            <a:r>
              <a:t>Loudness Based Approach</a:t>
            </a:r>
          </a:p>
        </p:txBody>
      </p:sp>
      <p:pic>
        <p:nvPicPr>
          <p:cNvPr id="20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93642" y="1602499"/>
            <a:ext cx="10565204" cy="528260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600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600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xit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" dur="1000" fill="hold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5" grpId="3"/>
      <p:bldP build="p" bldLvl="5" animBg="1" rev="0" advAuto="0" spid="202" grpId="1"/>
      <p:bldP build="whole" bldLvl="1" animBg="1" rev="0" advAuto="0" spid="205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Keep an Eye on the Dialog Ratio…"/>
          <p:cNvSpPr txBox="1"/>
          <p:nvPr>
            <p:ph type="body" sz="half" idx="1"/>
          </p:nvPr>
        </p:nvSpPr>
        <p:spPr>
          <a:xfrm>
            <a:off x="829143" y="7052116"/>
            <a:ext cx="16677046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Keep an Eye on the Dialog Ratio</a:t>
            </a:r>
          </a:p>
          <a:p>
            <a:pPr lvl="2"/>
            <a:r>
              <a:t>Displays the 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ratio</a:t>
            </a:r>
            <a:r>
              <a:t> between two measurements, enabling precise evaluation of ratio and consistency.</a:t>
            </a:r>
          </a:p>
          <a:p>
            <a:pPr lvl="2"/>
            <a:r>
              <a:t>Supports key use cases such as Loudness-to-Dialog Ratio (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LDR</a:t>
            </a:r>
            <a:r>
              <a:t>) and Background-to-Dialog Ratio (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BDR</a:t>
            </a:r>
            <a:r>
              <a:t>) within a single source.</a:t>
            </a:r>
          </a:p>
          <a:p>
            <a:pPr lvl="2"/>
            <a:r>
              <a:t>Compares loudness across different sources or renderings (e.g., pre/post processing, immersive vs stereo), revealing the impact of processing and format changes</a:t>
            </a:r>
          </a:p>
        </p:txBody>
      </p:sp>
      <p:sp>
        <p:nvSpPr>
          <p:cNvPr id="208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09" name="New: The Ratio Instrument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New: The Ratio Instrument</a:t>
            </a:r>
          </a:p>
        </p:txBody>
      </p:sp>
      <p:pic>
        <p:nvPicPr>
          <p:cNvPr id="210" name="Ratio.mov" descr="Ratio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9264005" y="2148114"/>
            <a:ext cx="3245923" cy="8615218"/>
          </a:xfrm>
          <a:prstGeom prst="rect">
            <a:avLst/>
          </a:prstGeom>
          <a:ln w="12700">
            <a:solidFill>
              <a:srgbClr val="808080"/>
            </a:solidFill>
            <a:miter lim="400000"/>
          </a:ln>
          <a:effectLst>
            <a:reflection blurRad="0" stA="40000" stPos="0" endA="0" endPos="40000" dist="0" dir="5400000" fadeDir="5400000" sx="100000" sy="-100000" kx="0" ky="0" algn="bl" rotWithShape="0"/>
          </a:effectLst>
        </p:spPr>
      </p:pic>
      <p:grpSp>
        <p:nvGrpSpPr>
          <p:cNvPr id="213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211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2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3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10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1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10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Eyes on Dialog Intelligibility…"/>
          <p:cNvSpPr txBox="1"/>
          <p:nvPr>
            <p:ph type="body" sz="half" idx="1"/>
          </p:nvPr>
        </p:nvSpPr>
        <p:spPr>
          <a:xfrm>
            <a:off x="829143" y="7052116"/>
            <a:ext cx="20738724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Eyes on Dialog Intelligibility</a:t>
            </a:r>
          </a:p>
          <a:p>
            <a:pPr lvl="2"/>
            <a:r>
              <a:t>Provides AI-driven, 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objective</a:t>
            </a:r>
            <a:r>
              <a:t> measurement of dialogue clarity, developed in cooperation with 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Fraunhofer IDMT</a:t>
            </a:r>
            <a:r>
              <a:t> and based on over nine years of research.</a:t>
            </a:r>
          </a:p>
          <a:p>
            <a:pPr lvl="2"/>
            <a:r>
              <a:t>Delivers real-time visual feedback that helps engineers balance dialogue, effects, music, and background noise with confidence.</a:t>
            </a:r>
          </a:p>
          <a:p>
            <a:pPr lvl="2"/>
            <a:r>
              <a:t>Available as a </a:t>
            </a:r>
            <a:r>
              <a:rPr>
                <a:latin typeface="Berthold Akzidenz-Grotesk Bold"/>
                <a:ea typeface="Berthold Akzidenz-Grotesk Bold"/>
                <a:cs typeface="Berthold Akzidenz-Grotesk Bold"/>
                <a:sym typeface="Berthold Akzidenz-Grotesk Bold"/>
              </a:rPr>
              <a:t>license</a:t>
            </a:r>
            <a:r>
              <a:t> option for TMxCore, giving broadcasters and audio professionals a proven solution for consistent dialog intelligibility across formats.</a:t>
            </a:r>
          </a:p>
        </p:txBody>
      </p:sp>
      <p:sp>
        <p:nvSpPr>
          <p:cNvPr id="216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17" name="The Dialog Intelligibility Instrument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Dialog Intelligibility Instrument</a:t>
            </a:r>
          </a:p>
        </p:txBody>
      </p:sp>
      <p:grpSp>
        <p:nvGrpSpPr>
          <p:cNvPr id="220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218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9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222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23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  <p:pic>
        <p:nvPicPr>
          <p:cNvPr id="225" name="Dialog Intelligbility 2 SD.mov" descr="Dialog Intelligbility 2 SD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58947" y="1235435"/>
            <a:ext cx="18350005" cy="112451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6" fill="hold"/>
                                        <p:tgtEl>
                                          <p:spTgt spid="2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25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2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2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peaker Level Control…"/>
          <p:cNvSpPr txBox="1"/>
          <p:nvPr>
            <p:ph type="body" sz="half" idx="1"/>
          </p:nvPr>
        </p:nvSpPr>
        <p:spPr>
          <a:xfrm>
            <a:off x="829143" y="7052116"/>
            <a:ext cx="14570460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Speaker Level Control</a:t>
            </a:r>
          </a:p>
          <a:p>
            <a:pPr>
              <a:buBlip>
                <a:blip r:embed="rId2"/>
              </a:buBlip>
            </a:pPr>
            <a:r>
              <a:t>Mute, dim, reference level, input selection, downmix, bass management</a:t>
            </a:r>
          </a:p>
          <a:p>
            <a:pPr>
              <a:buBlip>
                <a:blip r:embed="rId2"/>
              </a:buBlip>
            </a:pPr>
            <a:r>
              <a:t>Speaker Calibration with Level, Delay, Polarity and 8-Band EQ</a:t>
            </a:r>
          </a:p>
          <a:p>
            <a:pPr>
              <a:buBlip>
                <a:blip r:embed="rId2"/>
              </a:buBlip>
            </a:pPr>
            <a:r>
              <a:t>Support for stereo- surround and -immersive speaker formats including 5.1 and 7.1.4</a:t>
            </a:r>
          </a:p>
        </p:txBody>
      </p:sp>
      <p:sp>
        <p:nvSpPr>
          <p:cNvPr id="228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29" name="Monitor Control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Monitor Control</a:t>
            </a:r>
          </a:p>
        </p:txBody>
      </p:sp>
      <p:grpSp>
        <p:nvGrpSpPr>
          <p:cNvPr id="232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230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31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  <p:pic>
        <p:nvPicPr>
          <p:cNvPr id="233" name="Monitor Control 5.1, main.mov" descr="Monitor Control 5.1, main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5648868" y="1953214"/>
            <a:ext cx="7581982" cy="9809572"/>
          </a:xfrm>
          <a:prstGeom prst="rect">
            <a:avLst/>
          </a:prstGeom>
          <a:ln w="12700">
            <a:miter lim="400000"/>
          </a:ln>
          <a:effectLst>
            <a:reflection blurRad="0" stA="4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5" fill="hold"/>
                                        <p:tgtEl>
                                          <p:spTgt spid="2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33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3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3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LAWO HOME Integration…"/>
          <p:cNvSpPr txBox="1"/>
          <p:nvPr>
            <p:ph type="body" sz="half" idx="1"/>
          </p:nvPr>
        </p:nvSpPr>
        <p:spPr>
          <a:xfrm>
            <a:off x="829143" y="7052116"/>
            <a:ext cx="14737301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LAWO HOME Integration</a:t>
            </a:r>
          </a:p>
          <a:p>
            <a:pPr>
              <a:buBlip>
                <a:blip r:embed="rId2"/>
              </a:buBlip>
            </a:pPr>
            <a:r>
              <a:t>Prometheus &amp; Grafana Monitoring</a:t>
            </a:r>
          </a:p>
          <a:p>
            <a:pPr>
              <a:buBlip>
                <a:blip r:embed="rId2"/>
              </a:buBlip>
            </a:pPr>
            <a:r>
              <a:t>Genelec Smart IP Speaker Control</a:t>
            </a:r>
          </a:p>
          <a:p>
            <a:pPr>
              <a:buBlip>
                <a:blip r:embed="rId2"/>
              </a:buBlip>
            </a:pPr>
            <a:r>
              <a:t>NMOS IS-07 Event Support</a:t>
            </a:r>
          </a:p>
        </p:txBody>
      </p:sp>
      <p:sp>
        <p:nvSpPr>
          <p:cNvPr id="236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37" name="External Logging &amp; Integration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External Logging &amp; Integration</a:t>
            </a:r>
          </a:p>
        </p:txBody>
      </p:sp>
      <p:grpSp>
        <p:nvGrpSpPr>
          <p:cNvPr id="240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238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39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  <p:pic>
        <p:nvPicPr>
          <p:cNvPr id="241" name="Licenses - External Logging and Integration.png" descr="Licenses - External Logging and Integratio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196577" y="5801139"/>
            <a:ext cx="8148645" cy="73134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upport for Open Sound Control…"/>
          <p:cNvSpPr txBox="1"/>
          <p:nvPr>
            <p:ph type="body" sz="half" idx="1"/>
          </p:nvPr>
        </p:nvSpPr>
        <p:spPr>
          <a:xfrm>
            <a:off x="829143" y="7052116"/>
            <a:ext cx="18281631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Support for Open Sound Control</a:t>
            </a:r>
          </a:p>
          <a:p>
            <a:pPr lvl="2"/>
            <a:r>
              <a:t>Create customizable buttons with user-defined size, position, and color.</a:t>
            </a:r>
          </a:p>
          <a:p>
            <a:pPr lvl="2"/>
            <a:r>
              <a:t>Trigger actions via Open Sound Control (OSC over TCP/UDP) or HTTP.</a:t>
            </a:r>
          </a:p>
          <a:p>
            <a:pPr lvl="2"/>
            <a:r>
              <a:t>Two-way OSC: TMxCore also reacts to incoming commands such as preset recall, loudness control, reference level, and mic gain.</a:t>
            </a:r>
          </a:p>
          <a:p>
            <a:pPr lvl="2"/>
            <a:r>
              <a:t>Actions is integrated in current buttons (Mute, Dim, etc.), too</a:t>
            </a:r>
          </a:p>
        </p:txBody>
      </p:sp>
      <p:sp>
        <p:nvSpPr>
          <p:cNvPr id="244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45" name="Action Instrument &amp; OSC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Action Instrument &amp; OSC</a:t>
            </a:r>
          </a:p>
        </p:txBody>
      </p:sp>
      <p:pic>
        <p:nvPicPr>
          <p:cNvPr id="24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805758" y="5812893"/>
            <a:ext cx="3864490" cy="4331448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Eyes on the Clock…"/>
          <p:cNvSpPr txBox="1"/>
          <p:nvPr>
            <p:ph type="body" sz="half" idx="1"/>
          </p:nvPr>
        </p:nvSpPr>
        <p:spPr>
          <a:xfrm>
            <a:off x="829143" y="7052116"/>
            <a:ext cx="14917769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Eyes on the Clock</a:t>
            </a:r>
          </a:p>
          <a:p>
            <a:pPr lvl="1"/>
            <a:r>
              <a:t>Provides an always-on wall-clock reference in a broadcaster-friendly design</a:t>
            </a:r>
          </a:p>
          <a:p>
            <a:pPr lvl="1"/>
            <a:r>
              <a:t>Offers four styles: digital, analog modern (no numbers), analog classic (with numbers), and broadcast focus with a red seconds ring</a:t>
            </a:r>
          </a:p>
          <a:p>
            <a:pPr lvl="1"/>
            <a:r>
              <a:t>Support for Offset (Time Zones)</a:t>
            </a:r>
          </a:p>
          <a:p>
            <a:pPr lvl="1"/>
            <a:r>
              <a:t>Ensures maximum readability and flexibility, integrating accurate time display directly into the monitoring workflow</a:t>
            </a:r>
          </a:p>
        </p:txBody>
      </p:sp>
      <p:sp>
        <p:nvSpPr>
          <p:cNvPr id="249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50" name="Wall Clock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Wall Clock</a:t>
            </a:r>
          </a:p>
        </p:txBody>
      </p:sp>
      <p:pic>
        <p:nvPicPr>
          <p:cNvPr id="251" name="Timezone Clock.bmp" descr="Timezone Clock.bmp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711870" y="3688807"/>
            <a:ext cx="8370731" cy="4708536"/>
          </a:xfrm>
          <a:prstGeom prst="rect">
            <a:avLst/>
          </a:prstGeom>
          <a:ln w="254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253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54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  <p:pic>
        <p:nvPicPr>
          <p:cNvPr id="256" name="matrix_correlator.mov" descr="matrix_correlator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22145" y="794373"/>
            <a:ext cx="6743172" cy="6743172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Matrix Correlator"/>
          <p:cNvSpPr txBox="1"/>
          <p:nvPr/>
        </p:nvSpPr>
        <p:spPr>
          <a:xfrm>
            <a:off x="3054540" y="6759426"/>
            <a:ext cx="227838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4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Matrix Correlator</a:t>
            </a:r>
          </a:p>
        </p:txBody>
      </p:sp>
      <p:sp>
        <p:nvSpPr>
          <p:cNvPr id="258" name="Polar Scope"/>
          <p:cNvSpPr txBox="1"/>
          <p:nvPr/>
        </p:nvSpPr>
        <p:spPr>
          <a:xfrm>
            <a:off x="11547347" y="6988518"/>
            <a:ext cx="171511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4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Polar Scope</a:t>
            </a:r>
          </a:p>
        </p:txBody>
      </p:sp>
      <p:pic>
        <p:nvPicPr>
          <p:cNvPr id="259" name="Ratio.mov" descr="Ratio.mov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7250838" y="784355"/>
            <a:ext cx="2897396" cy="769017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sp>
        <p:nvSpPr>
          <p:cNvPr id="260" name="Ratio"/>
          <p:cNvSpPr txBox="1"/>
          <p:nvPr/>
        </p:nvSpPr>
        <p:spPr>
          <a:xfrm>
            <a:off x="18231265" y="8564352"/>
            <a:ext cx="936544" cy="558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4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Ratio</a:t>
            </a:r>
          </a:p>
        </p:txBody>
      </p:sp>
      <p:pic>
        <p:nvPicPr>
          <p:cNvPr id="261" name="lfe_bleed.mov" descr="lfe_bleed.mov"/>
          <p:cNvPicPr>
            <a:picLocks noChangeAspect="0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1534448" y="2708765"/>
            <a:ext cx="1775036" cy="7987661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LFE Bleed"/>
          <p:cNvSpPr txBox="1"/>
          <p:nvPr/>
        </p:nvSpPr>
        <p:spPr>
          <a:xfrm>
            <a:off x="21685264" y="10808935"/>
            <a:ext cx="147340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4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LFE Bleed</a:t>
            </a:r>
          </a:p>
        </p:txBody>
      </p:sp>
      <p:pic>
        <p:nvPicPr>
          <p:cNvPr id="263" name="clock.mov" descr="clock.mov"/>
          <p:cNvPicPr>
            <a:picLocks noChangeAspect="0"/>
          </p:cNvPicPr>
          <p:nvPr>
            <a:vide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10325452" y="8304400"/>
            <a:ext cx="4629204" cy="4166284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Clock"/>
          <p:cNvSpPr txBox="1"/>
          <p:nvPr/>
        </p:nvSpPr>
        <p:spPr>
          <a:xfrm>
            <a:off x="12206018" y="12563108"/>
            <a:ext cx="86807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4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Clock</a:t>
            </a:r>
          </a:p>
        </p:txBody>
      </p:sp>
      <p:sp>
        <p:nvSpPr>
          <p:cNvPr id="265" name="Dialog Intelligibility"/>
          <p:cNvSpPr txBox="1"/>
          <p:nvPr/>
        </p:nvSpPr>
        <p:spPr>
          <a:xfrm>
            <a:off x="3725076" y="12579768"/>
            <a:ext cx="251338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4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Dialog Intelligibility</a:t>
            </a:r>
          </a:p>
        </p:txBody>
      </p:sp>
      <p:sp>
        <p:nvSpPr>
          <p:cNvPr id="266" name="Action: OSC"/>
          <p:cNvSpPr txBox="1"/>
          <p:nvPr/>
        </p:nvSpPr>
        <p:spPr>
          <a:xfrm>
            <a:off x="17414499" y="12579768"/>
            <a:ext cx="1808074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4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Action: OSC</a:t>
            </a:r>
          </a:p>
        </p:txBody>
      </p:sp>
      <p:pic>
        <p:nvPicPr>
          <p:cNvPr id="267" name="Image" descr="Image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6883895" y="9273792"/>
            <a:ext cx="2869281" cy="3215987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pic>
        <p:nvPicPr>
          <p:cNvPr id="268" name="Dialog Intelligbility 2 SD.mov" descr="Dialog Intelligbility 2 SD.mov"/>
          <p:cNvPicPr>
            <a:picLocks noChangeAspect="0"/>
          </p:cNvPicPr>
          <p:nvPr>
            <a:vide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7">
            <a:extLst/>
          </a:blip>
          <a:stretch>
            <a:fillRect/>
          </a:stretch>
        </p:blipFill>
        <p:spPr>
          <a:xfrm>
            <a:off x="862730" y="7481781"/>
            <a:ext cx="8238075" cy="5048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Polarscope, Main, small.mov" descr="Polarscope, Main, small.mov"/>
          <p:cNvPicPr>
            <a:picLocks noChangeAspect="0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0">
            <a:extLst/>
          </a:blip>
          <a:stretch>
            <a:fillRect/>
          </a:stretch>
        </p:blipFill>
        <p:spPr>
          <a:xfrm>
            <a:off x="9598202" y="681064"/>
            <a:ext cx="5613401" cy="6121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6" fill="hold"/>
                                        <p:tgtEl>
                                          <p:spTgt spid="2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16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133" fill="hold"/>
                                        <p:tgtEl>
                                          <p:spTgt spid="2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149"/>
                            </p:stCondLst>
                            <p:childTnLst>
                              <p:par>
                                <p:cTn id="11" presetClass="mediacall" nodeType="after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16" fill="hold"/>
                                        <p:tgtEl>
                                          <p:spTgt spid="2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265"/>
                            </p:stCondLst>
                            <p:childTnLst>
                              <p:par>
                                <p:cTn id="14" presetClass="mediacall" nodeType="after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199" fill="hold"/>
                                        <p:tgtEl>
                                          <p:spTgt spid="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464"/>
                            </p:stCondLst>
                            <p:childTnLst>
                              <p:par>
                                <p:cTn id="17" presetClass="mediacall" nodeType="after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866" fill="hold"/>
                                        <p:tgtEl>
                                          <p:spTgt spid="2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9330"/>
                            </p:stCondLst>
                            <p:childTnLst>
                              <p:par>
                                <p:cTn id="20" presetClass="mediacall" nodeType="after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325" fill="hold"/>
                                        <p:tgtEl>
                                          <p:spTgt spid="2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22" fill="hold" display="0">
                  <p:stCondLst>
                    <p:cond delay="indefinite"/>
                  </p:stCondLst>
                </p:cTn>
                <p:tgtEl>
                  <p:spTgt spid="256"/>
                </p:tgtEl>
              </p:cMediaNode>
            </p:video>
            <p:seq concurrent="1" prevAc="none" nextAc="seek">
              <p:cTn id="23" evtFilter="cancelBubble" nodeType="interactiveSeq" restart="whenNotActive" fill="hold">
                <p:stCondLst>
                  <p:cond delay="0" evt="onClick">
                    <p:tgtEl>
                      <p:spTgt spid="25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56"/>
                  </p:tgtEl>
                </p:cond>
              </p:nextCondLst>
            </p:seq>
            <p:video fullScrn="0">
              <p:cMediaNode mute="0" showWhenStopped="1" numSld="1" vol="100000">
                <p:cTn id="28" fill="hold" display="0">
                  <p:stCondLst>
                    <p:cond delay="indefinite"/>
                  </p:stCondLst>
                </p:cTn>
                <p:tgtEl>
                  <p:spTgt spid="259"/>
                </p:tgtEl>
              </p:cMediaNode>
            </p:video>
            <p:seq concurrent="1" prevAc="none" nextAc="seek">
              <p:cTn id="29" evtFilter="cancelBubble" nodeType="interactiveSeq" restart="whenNotActive" fill="hold">
                <p:stCondLst>
                  <p:cond delay="0" evt="onClick">
                    <p:tgtEl>
                      <p:spTgt spid="25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2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59"/>
                  </p:tgtEl>
                </p:cond>
              </p:nextCondLst>
            </p:seq>
            <p:video fullScrn="0">
              <p:cMediaNode mute="0" showWhenStopped="1" numSld="1" vol="100000">
                <p:cTn id="34" fill="hold" display="0">
                  <p:stCondLst>
                    <p:cond delay="indefinite"/>
                  </p:stCondLst>
                </p:cTn>
                <p:tgtEl>
                  <p:spTgt spid="261"/>
                </p:tgtEl>
              </p:cMediaNode>
            </p:video>
            <p:seq concurrent="1" prevAc="none" nextAc="seek">
              <p:cTn id="35" evtFilter="cancelBubble" nodeType="interactiveSeq" restart="whenNotActive" fill="hold">
                <p:stCondLst>
                  <p:cond delay="0" evt="onClick">
                    <p:tgtEl>
                      <p:spTgt spid="26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2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61"/>
                  </p:tgtEl>
                </p:cond>
              </p:nextCondLst>
            </p:seq>
            <p:video fullScrn="0">
              <p:cMediaNode mute="0" showWhenStopped="1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263"/>
                </p:tgtEl>
              </p:cMediaNode>
            </p:video>
            <p:seq concurrent="1" prevAc="none" nextAc="seek">
              <p:cTn id="41" evtFilter="cancelBubble" nodeType="interactiveSeq" restart="whenNotActive" fill="hold">
                <p:stCondLst>
                  <p:cond delay="0" evt="onClick">
                    <p:tgtEl>
                      <p:spTgt spid="26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63"/>
                  </p:tgtEl>
                </p:cond>
              </p:nextCondLst>
            </p:seq>
            <p:video fullScrn="0">
              <p:cMediaNode mute="0" showWhenStopped="1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68"/>
                </p:tgtEl>
              </p:cMediaNode>
            </p:video>
            <p:seq concurrent="1" prevAc="none" nextAc="seek">
              <p:cTn id="47" evtFilter="cancelBubble" nodeType="interactiveSeq" restart="whenNotActive" fill="hold">
                <p:stCondLst>
                  <p:cond delay="0" evt="onClick">
                    <p:tgtEl>
                      <p:spTgt spid="26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2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68"/>
                  </p:tgtEl>
                </p:cond>
              </p:nextCondLst>
            </p:seq>
            <p:video fullScrn="0">
              <p:cMediaNode mute="0" showWhenStopped="1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69"/>
                </p:tgtEl>
              </p:cMediaNode>
            </p:video>
            <p:seq concurrent="1" prevAc="none" nextAc="seek">
              <p:cTn id="53" evtFilter="cancelBubble" nodeType="interactiveSeq" restart="whenNotActive" fill="hold">
                <p:stCondLst>
                  <p:cond delay="0" evt="onClick">
                    <p:tgtEl>
                      <p:spTgt spid="26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2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6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Advanced dialog-gated loudness and dialog intelligibility measurements may add up to 2 seconds of latency, required for reliable detec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Advanced dialog-gated loudness and dialog intelligibility measurements may add up to 2 seconds of latency, required for reliable detection</a:t>
            </a:r>
          </a:p>
          <a:p>
            <a:pPr>
              <a:buBlip>
                <a:blip r:embed="rId2"/>
              </a:buBlip>
            </a:pPr>
            <a:r>
              <a:t>RTW’s metering engine features built-in delay compensation to keep all meters visually aligned</a:t>
            </a:r>
          </a:p>
          <a:p>
            <a:pPr>
              <a:buBlip>
                <a:blip r:embed="rId2"/>
              </a:buBlip>
            </a:pPr>
            <a:r>
              <a:t>Audio outputs (new) remain time-aligned, ensuring playback corresponds precisely with the display</a:t>
            </a:r>
          </a:p>
          <a:p>
            <a:pPr>
              <a:buBlip>
                <a:blip r:embed="rId2"/>
              </a:buBlip>
            </a:pPr>
            <a:r>
              <a:t>Good for comparison</a:t>
            </a:r>
          </a:p>
        </p:txBody>
      </p:sp>
      <p:sp>
        <p:nvSpPr>
          <p:cNvPr id="272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73" name="Delay Compensation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Delay Compensation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600"/>
                                        <p:tgtEl>
                                          <p:spTgt spid="2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600"/>
                                        <p:tgtEl>
                                          <p:spTgt spid="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600"/>
                                        <p:tgtEl>
                                          <p:spTgt spid="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600"/>
                                        <p:tgtEl>
                                          <p:spTgt spid="2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600"/>
                                        <p:tgtEl>
                                          <p:spTgt spid="2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7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Eyes on your Audio from Everywher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Eyes on your Audio from Everywhere</a:t>
            </a:r>
          </a:p>
          <a:p>
            <a:pPr lvl="1"/>
            <a:r>
              <a:t>View real-time audio measurements anywhere on the local network using a standard web browser, without extra hardware</a:t>
            </a:r>
          </a:p>
          <a:p>
            <a:pPr lvl="1"/>
            <a:r>
              <a:t>“Local network” = any location on the planet with a VPN connection</a:t>
            </a:r>
          </a:p>
          <a:p>
            <a:pPr lvl="1"/>
            <a:r>
              <a:t>Monitor flexibly from control rooms, production suites, or multiple workstations</a:t>
            </a:r>
          </a:p>
          <a:p>
            <a:pPr lvl="1"/>
            <a:r>
              <a:t>Expand with additional licenses, each adding a new metering instance (screen) to your setup</a:t>
            </a:r>
          </a:p>
          <a:p>
            <a:pPr lvl="1"/>
            <a:r>
              <a:t>Latency: 1 frame (20ms) plus network latency</a:t>
            </a:r>
          </a:p>
        </p:txBody>
      </p:sp>
      <p:sp>
        <p:nvSpPr>
          <p:cNvPr id="276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77" name="Network Display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Network Display</a:t>
            </a:r>
          </a:p>
        </p:txBody>
      </p:sp>
      <p:pic>
        <p:nvPicPr>
          <p:cNvPr id="278" name="TMxCore_Network_Display_445px.png" descr="TMxCore_Network_Display_445px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806712" y="1076437"/>
            <a:ext cx="7219338" cy="61486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Network Display Logo.png" descr="Network Display Logo.png"/>
          <p:cNvPicPr>
            <a:picLocks noChangeAspect="1"/>
          </p:cNvPicPr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990001" y="4932824"/>
            <a:ext cx="3114082" cy="12221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82" name="Rack Mount Kit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Rack Mount Kit</a:t>
            </a:r>
          </a:p>
        </p:txBody>
      </p:sp>
      <p:pic>
        <p:nvPicPr>
          <p:cNvPr id="283" name="TMxCore_perspective_front_19-1U_frei_1110px.png" descr="TMxCore_perspective_front_19-1U_frei_1110px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4753" y="7968913"/>
            <a:ext cx="23594494" cy="43150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Who will benefit from TMxCore?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Who will benefit from TMxCore?</a:t>
            </a:r>
          </a:p>
        </p:txBody>
      </p:sp>
      <p:sp>
        <p:nvSpPr>
          <p:cNvPr id="286" name="Customers &amp; Application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Customers &amp; Applications</a:t>
            </a:r>
          </a:p>
        </p:txBody>
      </p:sp>
      <p:sp>
        <p:nvSpPr>
          <p:cNvPr id="287" name="Title"/>
          <p:cNvSpPr/>
          <p:nvPr>
            <p:ph type="body" idx="23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pPr/>
            <a:r>
              <a:t>Title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Versatile connectivity: Supports Ravenna, AES67, and ST2110 networks for seamless integration in modern broadcast environment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Versatile connectivity: Supports Ravenna, AES67, and ST2110 networks for seamless integration in modern broadcast environments.</a:t>
            </a:r>
          </a:p>
          <a:p>
            <a:pPr>
              <a:buBlip>
                <a:blip r:embed="rId2"/>
              </a:buBlip>
            </a:pPr>
            <a:r>
              <a:t>Comprehensive monitoring: Equipped with robust loudness tools to handle live broadcasts from sports and music to news.</a:t>
            </a:r>
          </a:p>
          <a:p>
            <a:pPr>
              <a:buBlip>
                <a:blip r:embed="rId2"/>
              </a:buBlip>
            </a:pPr>
            <a:r>
              <a:t>Trusted compliance: Ensures adherence to international loudness standards, delivering consistent, high-quality audio.</a:t>
            </a:r>
          </a:p>
        </p:txBody>
      </p:sp>
      <p:sp>
        <p:nvSpPr>
          <p:cNvPr id="290" name="Application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Applications</a:t>
            </a:r>
          </a:p>
        </p:txBody>
      </p:sp>
      <p:sp>
        <p:nvSpPr>
          <p:cNvPr id="291" name="Broadcast: Live Sports, Music, News"/>
          <p:cNvSpPr txBox="1"/>
          <p:nvPr>
            <p:ph type="body" idx="22"/>
          </p:nvPr>
        </p:nvSpPr>
        <p:spPr>
          <a:xfrm>
            <a:off x="1117031" y="3198239"/>
            <a:ext cx="13172228" cy="1905001"/>
          </a:xfrm>
          <a:prstGeom prst="rect">
            <a:avLst/>
          </a:prstGeom>
        </p:spPr>
        <p:txBody>
          <a:bodyPr/>
          <a:lstStyle/>
          <a:p>
            <a:pPr/>
            <a:r>
              <a:t>Broadcast: Live Sports, Music, News</a:t>
            </a:r>
          </a:p>
        </p:txBody>
      </p:sp>
      <p:pic>
        <p:nvPicPr>
          <p:cNvPr id="292" name="Live Sports.mov" descr="Live Sports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5015889" y="1440761"/>
            <a:ext cx="8849580" cy="5419957"/>
          </a:xfrm>
          <a:prstGeom prst="rect">
            <a:avLst/>
          </a:prstGeom>
          <a:ln w="12700">
            <a:solidFill>
              <a:srgbClr val="808080"/>
            </a:solidFill>
            <a:miter lim="400000"/>
          </a:ln>
          <a:effectLst>
            <a:reflection blurRad="0" stA="4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3" fill="hold"/>
                                        <p:tgtEl>
                                          <p:spTgt spid="2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9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9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9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Immersive-ready: Advanced metering tools tailored for immersive audio and dialog intelligibility on Dante® audio network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Immersive-ready: Advanced metering tools tailored for immersive audio and dialog intelligibility on Dante® audio networks.</a:t>
            </a:r>
          </a:p>
          <a:p>
            <a:pPr>
              <a:buBlip>
                <a:blip r:embed="rId2"/>
              </a:buBlip>
            </a:pPr>
            <a:r>
              <a:t>Standards compliance: Simplifies adherence to international loudness regulations such as EBU R128 and ATSC A/85 (CALM).</a:t>
            </a:r>
          </a:p>
          <a:p>
            <a:pPr>
              <a:buBlip>
                <a:blip r:embed="rId2"/>
              </a:buBlip>
            </a:pPr>
            <a:r>
              <a:t>Delivery assurance: Meets streaming platform requirements, including specifications from Netflix.</a:t>
            </a:r>
          </a:p>
        </p:txBody>
      </p:sp>
      <p:sp>
        <p:nvSpPr>
          <p:cNvPr id="295" name="Application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Applications</a:t>
            </a:r>
          </a:p>
        </p:txBody>
      </p:sp>
      <p:sp>
        <p:nvSpPr>
          <p:cNvPr id="296" name="Post Production and Cinema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Post Production and Cinema</a:t>
            </a:r>
          </a:p>
        </p:txBody>
      </p:sp>
      <p:pic>
        <p:nvPicPr>
          <p:cNvPr id="297" name="Cinema.mov" descr="Cinema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5074706" y="1258269"/>
            <a:ext cx="9059428" cy="5548479"/>
          </a:xfrm>
          <a:prstGeom prst="rect">
            <a:avLst/>
          </a:prstGeom>
          <a:ln w="12700">
            <a:solidFill>
              <a:srgbClr val="808080"/>
            </a:solidFill>
            <a:miter lim="400000"/>
          </a:ln>
          <a:effectLst>
            <a:reflection blurRad="0" stA="4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" fill="hold"/>
                                        <p:tgtEl>
                                          <p:spTgt spid="2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9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9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9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AoIP integration: Designed for installations in stadiums, theaters, houses of worship, and event space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AoIP integration: Designed for installations in stadiums, theaters, houses of worship, and event spaces.</a:t>
            </a:r>
          </a:p>
          <a:p>
            <a:pPr>
              <a:buBlip>
                <a:blip r:embed="rId2"/>
              </a:buBlip>
            </a:pPr>
            <a:r>
              <a:t>Comprehensive toolkit: Provides a full suite of metering instruments for professional audio monitoring.</a:t>
            </a:r>
          </a:p>
          <a:p>
            <a:pPr>
              <a:buBlip>
                <a:blip r:embed="rId2"/>
              </a:buBlip>
            </a:pPr>
            <a:r>
              <a:t>Audience focus: Empowers engineers to optimize performance and deliver an enhanced listening experience.</a:t>
            </a:r>
          </a:p>
        </p:txBody>
      </p:sp>
      <p:sp>
        <p:nvSpPr>
          <p:cNvPr id="300" name="Application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Applications</a:t>
            </a:r>
          </a:p>
        </p:txBody>
      </p:sp>
      <p:sp>
        <p:nvSpPr>
          <p:cNvPr id="301" name="Installed Sound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Installed Sound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creenless flexibility: A compact, display-independent platform that integrates seamlessly while leaving full visual control to console manufacturer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Screenless flexibility: A compact, display-independent platform that integrates seamlessly while leaving full visual control to console manufacturers.</a:t>
            </a:r>
          </a:p>
          <a:p>
            <a:pPr>
              <a:buBlip>
                <a:blip r:embed="rId2"/>
              </a:buBlip>
            </a:pPr>
            <a:r>
              <a:t>Future-ready performance: Equipped with powerful CPU and RAM resources to handle loudness, dialog intelligibility, and immersive audio standards.</a:t>
            </a:r>
          </a:p>
          <a:p>
            <a:pPr>
              <a:buBlip>
                <a:blip r:embed="rId2"/>
              </a:buBlip>
            </a:pPr>
            <a:r>
              <a:t>Trusted integration: Standardized I/O, network connectivity, scalable licensing, and RTW’s proven quality ensure reliability without compromise.</a:t>
            </a:r>
          </a:p>
        </p:txBody>
      </p:sp>
      <p:sp>
        <p:nvSpPr>
          <p:cNvPr id="304" name="Application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Applications</a:t>
            </a:r>
          </a:p>
        </p:txBody>
      </p:sp>
      <p:sp>
        <p:nvSpPr>
          <p:cNvPr id="305" name="OEM: Broadcast Console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OEM: Broadcast Consoles</a:t>
            </a:r>
          </a:p>
        </p:txBody>
      </p:sp>
      <p:pic>
        <p:nvPicPr>
          <p:cNvPr id="306" name="Calrec_Argo_RTW.jpg" descr="Calrec_Argo_RTW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409376" y="1606073"/>
            <a:ext cx="9046094" cy="5089333"/>
          </a:xfrm>
          <a:prstGeom prst="rect">
            <a:avLst/>
          </a:prstGeom>
          <a:ln w="254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uper simple licensing structur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0700" indent="-520700" defTabSz="676909">
              <a:spcBef>
                <a:spcPts val="2400"/>
              </a:spcBef>
              <a:buBlip>
                <a:blip r:embed="rId2"/>
              </a:buBlip>
              <a:defRPr sz="3936"/>
            </a:pPr>
            <a:r>
              <a:t>Super simple licensing structure</a:t>
            </a:r>
          </a:p>
          <a:p>
            <a:pPr marL="520700" indent="-520700" defTabSz="676909">
              <a:spcBef>
                <a:spcPts val="2400"/>
              </a:spcBef>
              <a:buBlip>
                <a:blip r:embed="rId2"/>
              </a:buBlip>
              <a:defRPr sz="3936"/>
            </a:pPr>
            <a:r>
              <a:t>Basic version contains what most need</a:t>
            </a:r>
          </a:p>
          <a:p>
            <a:pPr marL="520700" indent="-520700" defTabSz="676909">
              <a:spcBef>
                <a:spcPts val="2400"/>
              </a:spcBef>
              <a:buBlip>
                <a:blip r:embed="rId2"/>
              </a:buBlip>
              <a:defRPr sz="3936"/>
            </a:pPr>
            <a:r>
              <a:t>Licenses: </a:t>
            </a:r>
          </a:p>
          <a:p>
            <a:pPr lvl="1" indent="520700" defTabSz="676909">
              <a:spcBef>
                <a:spcPts val="700"/>
              </a:spcBef>
              <a:defRPr sz="3280"/>
            </a:pPr>
            <a:r>
              <a:t>Surround and Immersive Instruments</a:t>
            </a:r>
          </a:p>
          <a:p>
            <a:pPr lvl="1" indent="520700" defTabSz="676909">
              <a:spcBef>
                <a:spcPts val="700"/>
              </a:spcBef>
              <a:defRPr sz="3280"/>
            </a:pPr>
            <a:r>
              <a:t>Monitor Control</a:t>
            </a:r>
          </a:p>
          <a:p>
            <a:pPr lvl="1" indent="520700" defTabSz="676909">
              <a:spcBef>
                <a:spcPts val="700"/>
              </a:spcBef>
              <a:defRPr sz="3280"/>
            </a:pPr>
            <a:r>
              <a:t>External Logging and Integration</a:t>
            </a:r>
          </a:p>
          <a:p>
            <a:pPr lvl="1" indent="520700" defTabSz="676909">
              <a:spcBef>
                <a:spcPts val="700"/>
              </a:spcBef>
              <a:defRPr sz="3280"/>
            </a:pPr>
            <a:r>
              <a:t>Dialog Intelligibility</a:t>
            </a:r>
          </a:p>
          <a:p>
            <a:pPr lvl="1" indent="520700" defTabSz="676909">
              <a:spcBef>
                <a:spcPts val="700"/>
              </a:spcBef>
              <a:defRPr sz="3280"/>
            </a:pPr>
            <a:r>
              <a:t>Extra Screen Displays</a:t>
            </a:r>
          </a:p>
          <a:p>
            <a:pPr marL="520700" indent="-520700" defTabSz="676909">
              <a:spcBef>
                <a:spcPts val="2400"/>
              </a:spcBef>
              <a:buBlip>
                <a:blip r:embed="rId2"/>
              </a:buBlip>
              <a:defRPr sz="3936"/>
            </a:pPr>
            <a:r>
              <a:t>Pricing equals that of a classic TM with relevant tools</a:t>
            </a:r>
          </a:p>
        </p:txBody>
      </p:sp>
      <p:sp>
        <p:nvSpPr>
          <p:cNvPr id="309" name="Market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Market</a:t>
            </a:r>
          </a:p>
        </p:txBody>
      </p:sp>
      <p:sp>
        <p:nvSpPr>
          <p:cNvPr id="310" name="License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Licenses</a:t>
            </a:r>
          </a:p>
        </p:txBody>
      </p:sp>
      <p:pic>
        <p:nvPicPr>
          <p:cNvPr id="311" name="core.535-1.png" descr="core.535-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86349" y="-1628771"/>
            <a:ext cx="22203458" cy="138771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till Available…"/>
          <p:cNvSpPr txBox="1"/>
          <p:nvPr>
            <p:ph type="body" sz="half" idx="1"/>
          </p:nvPr>
        </p:nvSpPr>
        <p:spPr>
          <a:xfrm>
            <a:off x="829143" y="7052116"/>
            <a:ext cx="19963410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Still Available</a:t>
            </a:r>
          </a:p>
          <a:p>
            <a:pPr>
              <a:buBlip>
                <a:blip r:embed="rId2"/>
              </a:buBlip>
            </a:pPr>
            <a:r>
              <a:t>Including OEM Versions</a:t>
            </a:r>
          </a:p>
        </p:txBody>
      </p:sp>
      <p:sp>
        <p:nvSpPr>
          <p:cNvPr id="314" name="Statu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Status</a:t>
            </a:r>
          </a:p>
        </p:txBody>
      </p:sp>
      <p:sp>
        <p:nvSpPr>
          <p:cNvPr id="315" name="Classic TouchMonitor TM7/TM9?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Classic TouchMonitor TM7/TM9?</a:t>
            </a:r>
          </a:p>
        </p:txBody>
      </p:sp>
      <p:pic>
        <p:nvPicPr>
          <p:cNvPr id="316" name="TM9_Immersive_front_1110x570px.png" descr="TM9_Immersive_front_1110x570px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46225" y="1874901"/>
            <a:ext cx="15612987" cy="80174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Read More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Read More</a:t>
            </a:r>
          </a:p>
        </p:txBody>
      </p:sp>
      <p:sp>
        <p:nvSpPr>
          <p:cNvPr id="319" name="Product Page"/>
          <p:cNvSpPr txBox="1"/>
          <p:nvPr>
            <p:ph type="body" idx="22"/>
          </p:nvPr>
        </p:nvSpPr>
        <p:spPr>
          <a:xfrm>
            <a:off x="1117031" y="3198239"/>
            <a:ext cx="12017655" cy="1003301"/>
          </a:xfrm>
          <a:prstGeom prst="rect">
            <a:avLst/>
          </a:prstGeom>
        </p:spPr>
        <p:txBody>
          <a:bodyPr/>
          <a:lstStyle/>
          <a:p>
            <a:pPr/>
            <a:r>
              <a:t>Product Page</a:t>
            </a:r>
          </a:p>
        </p:txBody>
      </p:sp>
      <p:sp>
        <p:nvSpPr>
          <p:cNvPr id="320" name="TMxCore Product Page"/>
          <p:cNvSpPr txBox="1"/>
          <p:nvPr/>
        </p:nvSpPr>
        <p:spPr>
          <a:xfrm>
            <a:off x="10226802" y="9853377"/>
            <a:ext cx="3930397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TMxCore Product Page</a:t>
            </a:r>
          </a:p>
        </p:txBody>
      </p:sp>
      <p:pic>
        <p:nvPicPr>
          <p:cNvPr id="321" name="QR Code.png" descr="QR Cod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61500" y="4265039"/>
            <a:ext cx="5461000" cy="5461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Berthold Akzidenz-Grotesk Medium"/>
        <a:ea typeface="Berthold Akzidenz-Grotesk Medium"/>
        <a:cs typeface="Berthold Akzidenz-Grotesk Medium"/>
      </a:majorFont>
      <a:minorFont>
        <a:latin typeface="Berthold Akzidenz-Grotesk Regular"/>
        <a:ea typeface="Berthold Akzidenz-Grotesk Regular"/>
        <a:cs typeface="Berthold Akzidenz-Grotesk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Berthold Akzidenz-Grotesk Medium"/>
        <a:ea typeface="Berthold Akzidenz-Grotesk Medium"/>
        <a:cs typeface="Berthold Akzidenz-Grotesk Medium"/>
      </a:majorFont>
      <a:minorFont>
        <a:latin typeface="Berthold Akzidenz-Grotesk Regular"/>
        <a:ea typeface="Berthold Akzidenz-Grotesk Regular"/>
        <a:cs typeface="Berthold Akzidenz-Grotesk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